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83"/>
  </p:notesMasterIdLst>
  <p:handoutMasterIdLst>
    <p:handoutMasterId r:id="rId84"/>
  </p:handoutMasterIdLst>
  <p:sldIdLst>
    <p:sldId id="2098" r:id="rId2"/>
    <p:sldId id="2231" r:id="rId3"/>
    <p:sldId id="7649" r:id="rId4"/>
    <p:sldId id="2232" r:id="rId5"/>
    <p:sldId id="2233" r:id="rId6"/>
    <p:sldId id="2234" r:id="rId7"/>
    <p:sldId id="2260" r:id="rId8"/>
    <p:sldId id="2261" r:id="rId9"/>
    <p:sldId id="2262" r:id="rId10"/>
    <p:sldId id="2263" r:id="rId11"/>
    <p:sldId id="2264" r:id="rId12"/>
    <p:sldId id="2265" r:id="rId13"/>
    <p:sldId id="2266" r:id="rId14"/>
    <p:sldId id="2235" r:id="rId15"/>
    <p:sldId id="2236" r:id="rId16"/>
    <p:sldId id="2237" r:id="rId17"/>
    <p:sldId id="2238" r:id="rId18"/>
    <p:sldId id="2239" r:id="rId19"/>
    <p:sldId id="2240" r:id="rId20"/>
    <p:sldId id="2241" r:id="rId21"/>
    <p:sldId id="2242" r:id="rId22"/>
    <p:sldId id="2243" r:id="rId23"/>
    <p:sldId id="2245" r:id="rId24"/>
    <p:sldId id="2244" r:id="rId25"/>
    <p:sldId id="2246" r:id="rId26"/>
    <p:sldId id="2247" r:id="rId27"/>
    <p:sldId id="2248" r:id="rId28"/>
    <p:sldId id="2249" r:id="rId29"/>
    <p:sldId id="2250" r:id="rId30"/>
    <p:sldId id="2251" r:id="rId31"/>
    <p:sldId id="2252" r:id="rId32"/>
    <p:sldId id="2253" r:id="rId33"/>
    <p:sldId id="2254" r:id="rId34"/>
    <p:sldId id="2267" r:id="rId35"/>
    <p:sldId id="2255" r:id="rId36"/>
    <p:sldId id="2256" r:id="rId37"/>
    <p:sldId id="2257" r:id="rId38"/>
    <p:sldId id="2258" r:id="rId39"/>
    <p:sldId id="2259" r:id="rId40"/>
    <p:sldId id="2268" r:id="rId41"/>
    <p:sldId id="414" r:id="rId42"/>
    <p:sldId id="322" r:id="rId43"/>
    <p:sldId id="416" r:id="rId44"/>
    <p:sldId id="410" r:id="rId45"/>
    <p:sldId id="317" r:id="rId46"/>
    <p:sldId id="329" r:id="rId47"/>
    <p:sldId id="399" r:id="rId48"/>
    <p:sldId id="398" r:id="rId49"/>
    <p:sldId id="331" r:id="rId50"/>
    <p:sldId id="412" r:id="rId51"/>
    <p:sldId id="333" r:id="rId52"/>
    <p:sldId id="334" r:id="rId53"/>
    <p:sldId id="338" r:id="rId54"/>
    <p:sldId id="395" r:id="rId55"/>
    <p:sldId id="2269" r:id="rId56"/>
    <p:sldId id="2270" r:id="rId57"/>
    <p:sldId id="2271" r:id="rId58"/>
    <p:sldId id="2272" r:id="rId59"/>
    <p:sldId id="2273" r:id="rId60"/>
    <p:sldId id="2274" r:id="rId61"/>
    <p:sldId id="2275" r:id="rId62"/>
    <p:sldId id="2276" r:id="rId63"/>
    <p:sldId id="2293" r:id="rId64"/>
    <p:sldId id="2294" r:id="rId65"/>
    <p:sldId id="2295" r:id="rId66"/>
    <p:sldId id="2277" r:id="rId67"/>
    <p:sldId id="2278" r:id="rId68"/>
    <p:sldId id="2279" r:id="rId69"/>
    <p:sldId id="2280" r:id="rId70"/>
    <p:sldId id="2281" r:id="rId71"/>
    <p:sldId id="2282" r:id="rId72"/>
    <p:sldId id="2284" r:id="rId73"/>
    <p:sldId id="2285" r:id="rId74"/>
    <p:sldId id="2286" r:id="rId75"/>
    <p:sldId id="2287" r:id="rId76"/>
    <p:sldId id="2288" r:id="rId77"/>
    <p:sldId id="2289" r:id="rId78"/>
    <p:sldId id="2290" r:id="rId79"/>
    <p:sldId id="2291" r:id="rId80"/>
    <p:sldId id="2292" r:id="rId81"/>
    <p:sldId id="2167" r:id="rId82"/>
  </p:sldIdLst>
  <p:sldSz cx="12192000" cy="6858000"/>
  <p:notesSz cx="6858000" cy="9144000"/>
  <p:custDataLst>
    <p:tags r:id="rId8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673" autoAdjust="0"/>
  </p:normalViewPr>
  <p:slideViewPr>
    <p:cSldViewPr>
      <p:cViewPr varScale="1">
        <p:scale>
          <a:sx n="106" d="100"/>
          <a:sy n="106" d="100"/>
        </p:scale>
        <p:origin x="328" y="17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9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77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078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658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3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99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4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0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3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774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30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two types of noise.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sample-wise noise applies to the data individually.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73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50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44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8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6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2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217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A2F32-125C-4A86-B9FE-1F8463382EB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05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0B427-7933-4501-B00E-A848FCBB2B49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9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1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28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2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5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75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2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dalab.lisn.upsaclay.fr/competitions/15669?secret_key=77cb8986-d5bd-4009-82f0-7dde2e819ff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A5315C66-1DEC-D894-D50E-248842A24B6B}"/>
              </a:ext>
            </a:extLst>
          </p:cNvPr>
          <p:cNvSpPr/>
          <p:nvPr/>
        </p:nvSpPr>
        <p:spPr>
          <a:xfrm>
            <a:off x="5087888" y="2881968"/>
            <a:ext cx="7105718" cy="1534335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83C66B15-481B-F954-FD44-27D14FC9235F}"/>
              </a:ext>
            </a:extLst>
          </p:cNvPr>
          <p:cNvSpPr txBox="1">
            <a:spLocks/>
          </p:cNvSpPr>
          <p:nvPr/>
        </p:nvSpPr>
        <p:spPr>
          <a:xfrm>
            <a:off x="5519938" y="2924944"/>
            <a:ext cx="6408710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200" b="1" dirty="0">
                <a:solidFill>
                  <a:schemeClr val="bg1"/>
                </a:solidFill>
              </a:rPr>
              <a:t>Data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Poisoning: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Attacks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and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Defenses</a:t>
            </a:r>
            <a:endParaRPr lang="ja-JP" altLang="en-US" sz="32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F8C054DE-3E0D-F0EE-D3D5-1B179F936811}"/>
              </a:ext>
            </a:extLst>
          </p:cNvPr>
          <p:cNvSpPr/>
          <p:nvPr/>
        </p:nvSpPr>
        <p:spPr>
          <a:xfrm>
            <a:off x="5086280" y="4526400"/>
            <a:ext cx="7105719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C8D60E82-35D8-5F8E-2B1F-DD5BE099EB7E}"/>
              </a:ext>
            </a:extLst>
          </p:cNvPr>
          <p:cNvSpPr txBox="1">
            <a:spLocks/>
          </p:cNvSpPr>
          <p:nvPr/>
        </p:nvSpPr>
        <p:spPr>
          <a:xfrm>
            <a:off x="5735046" y="4563454"/>
            <a:ext cx="6265610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</a:t>
            </a:r>
            <a:r>
              <a:rPr lang="zh-CN" altLang="en-US" sz="20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481F0B-D0BE-C58A-7D57-1A1280E6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9" y="2895135"/>
            <a:ext cx="4617814" cy="24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Poisoning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Intrusion Detection System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4C7768-BC09-9E8A-608E-9BB6A4FEE5C4}"/>
              </a:ext>
            </a:extLst>
          </p:cNvPr>
          <p:cNvSpPr txBox="1"/>
          <p:nvPr/>
        </p:nvSpPr>
        <p:spPr>
          <a:xfrm>
            <a:off x="941040" y="6258798"/>
            <a:ext cx="617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Barreno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Marco, et al. “Can machine learning be secure?.” 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ASIACCS,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2006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E6947B-4847-9659-EF04-4DCFF21E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7" y="1750788"/>
            <a:ext cx="10637666" cy="39009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D67828-03D3-9028-8B8D-108EFC3CA5F5}"/>
              </a:ext>
            </a:extLst>
          </p:cNvPr>
          <p:cNvSpPr txBox="1"/>
          <p:nvPr/>
        </p:nvSpPr>
        <p:spPr>
          <a:xfrm>
            <a:off x="4466941" y="1458251"/>
            <a:ext cx="2214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solidFill>
                  <a:srgbClr val="C00000"/>
                </a:solidFill>
              </a:rPr>
              <a:t>The </a:t>
            </a:r>
            <a:r>
              <a:rPr lang="en-US" altLang="zh-CN" sz="2000" b="1" dirty="0">
                <a:solidFill>
                  <a:srgbClr val="C00000"/>
                </a:solidFill>
              </a:rPr>
              <a:t>defense</a:t>
            </a:r>
            <a:r>
              <a:rPr lang="en" altLang="zh-CN" sz="2000" b="1" dirty="0">
                <a:solidFill>
                  <a:srgbClr val="C00000"/>
                </a:solidFill>
              </a:rPr>
              <a:t> model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6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AU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ubvert</a:t>
            </a:r>
            <a:r>
              <a:rPr lang="en-AU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en-AU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AU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pam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F</a:t>
            </a:r>
            <a:r>
              <a:rPr lang="en-AU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ilter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4C7768-BC09-9E8A-608E-9BB6A4FEE5C4}"/>
              </a:ext>
            </a:extLst>
          </p:cNvPr>
          <p:cNvSpPr txBox="1"/>
          <p:nvPr/>
        </p:nvSpPr>
        <p:spPr>
          <a:xfrm>
            <a:off x="745083" y="6258798"/>
            <a:ext cx="795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Nelson, Blaine, et al. "Exploiting machine learning to subvert your spam filter." 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LEET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8.1 (2008): 9.</a:t>
            </a:r>
            <a:endParaRPr kumimoji="1" lang="zh-CN" altLang="en-US" sz="1400" dirty="0"/>
          </a:p>
        </p:txBody>
      </p:sp>
      <p:pic>
        <p:nvPicPr>
          <p:cNvPr id="1026" name="Picture 2" descr="7 Tips to Keep Your Emails Out of the Spam Filter">
            <a:extLst>
              <a:ext uri="{FF2B5EF4-FFF2-40B4-BE49-F238E27FC236}">
                <a16:creationId xmlns:a16="http://schemas.microsoft.com/office/drawing/2014/main" id="{D6548DE0-6FB1-C86D-CDA8-BBFE62AC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9" y="1340768"/>
            <a:ext cx="2929706" cy="17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19F827-86B4-B0D9-75F0-4F42556B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83" y="1340768"/>
            <a:ext cx="6068387" cy="2029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2DFBE8-657B-00DA-2A0A-7824BEEB8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75" y="3143072"/>
            <a:ext cx="2929706" cy="24141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FC228E-52FF-A651-3E81-B6A28521AEC0}"/>
              </a:ext>
            </a:extLst>
          </p:cNvPr>
          <p:cNvSpPr txBox="1"/>
          <p:nvPr/>
        </p:nvSpPr>
        <p:spPr>
          <a:xfrm>
            <a:off x="4861080" y="3853645"/>
            <a:ext cx="5820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effectLst/>
                <a:latin typeface="Helvetica" pitchFamily="2" charset="0"/>
              </a:rPr>
              <a:t>Usenet</a:t>
            </a:r>
            <a:r>
              <a:rPr lang="zh-CN" altLang="en-US" sz="2400" b="1" dirty="0">
                <a:effectLst/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d</a:t>
            </a:r>
            <a:r>
              <a:rPr lang="en-US" altLang="zh-CN" sz="2400" b="1" dirty="0">
                <a:effectLst/>
                <a:latin typeface="Helvetica" pitchFamily="2" charset="0"/>
              </a:rPr>
              <a:t>ictionary</a:t>
            </a:r>
            <a:r>
              <a:rPr lang="zh-CN" altLang="en-US" sz="2400" b="1" dirty="0">
                <a:effectLst/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a</a:t>
            </a:r>
            <a:r>
              <a:rPr lang="en-US" altLang="zh-CN" sz="2400" b="1" dirty="0">
                <a:effectLst/>
                <a:latin typeface="Helvetica" pitchFamily="2" charset="0"/>
              </a:rPr>
              <a:t>ttack:</a:t>
            </a:r>
            <a:r>
              <a:rPr lang="zh-CN" altLang="en-US" sz="2400" b="1" dirty="0">
                <a:effectLst/>
                <a:latin typeface="Helvetica" pitchFamily="2" charset="0"/>
              </a:rPr>
              <a:t> 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Add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legitimate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words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into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spam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emails</a:t>
            </a:r>
            <a:endParaRPr lang="en-US" altLang="zh-CN" sz="240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Helvetica" pitchFamily="2" charset="0"/>
              </a:rPr>
              <a:t>1% poisoning</a:t>
            </a:r>
            <a:r>
              <a:rPr lang="zh-CN" altLang="en-US" sz="2400" dirty="0"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effectLst/>
                <a:latin typeface="Helvetica" pitchFamily="2" charset="0"/>
              </a:rPr>
              <a:t>ca</a:t>
            </a:r>
            <a:r>
              <a:rPr lang="en-US" altLang="zh-CN" sz="2400" dirty="0">
                <a:latin typeface="Helvetica" pitchFamily="2" charset="0"/>
              </a:rPr>
              <a:t>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subvert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spam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filter</a:t>
            </a:r>
            <a:endParaRPr lang="zh-CN" altLang="en-US" sz="2400" dirty="0">
              <a:effectLst/>
              <a:latin typeface="Helvetica" pitchFamily="2" charset="0"/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280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Concept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Poisoning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Attack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4C7768-BC09-9E8A-608E-9BB6A4FEE5C4}"/>
              </a:ext>
            </a:extLst>
          </p:cNvPr>
          <p:cNvSpPr txBox="1"/>
          <p:nvPr/>
        </p:nvSpPr>
        <p:spPr>
          <a:xfrm>
            <a:off x="753794" y="6309320"/>
            <a:ext cx="851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Nelson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Laskov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"Poisoning attacks against support vector machines."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arXiv:1206.6389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(2012).</a:t>
            </a:r>
            <a:endParaRPr kumimoji="1"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AB68E5-F8AF-BD64-465E-E5FD0D5C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3" y="1283157"/>
            <a:ext cx="5308600" cy="478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593C36-ADD6-0447-4C02-33BAEE97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96" y="1444859"/>
            <a:ext cx="4899788" cy="18722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D7BADA-EA70-C9C7-96AD-0B3CEAF580E7}"/>
              </a:ext>
            </a:extLst>
          </p:cNvPr>
          <p:cNvSpPr txBox="1"/>
          <p:nvPr/>
        </p:nvSpPr>
        <p:spPr>
          <a:xfrm>
            <a:off x="7057649" y="3887087"/>
            <a:ext cx="4472907" cy="156966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zh-CN" sz="2400" dirty="0"/>
              <a:t>a single attack data point caused the classification error to rise from the initial error rates of 2–5% to 15–20%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364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Brief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History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61395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FDF45-235D-8261-E711-4B63009A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06BFDB-05D5-F5BB-4BB0-0843803B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96752"/>
            <a:ext cx="6058109" cy="3412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7C1D66-AABF-C1A0-96AB-6FBC6BB41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81" y="3378299"/>
            <a:ext cx="1012693" cy="1231188"/>
          </a:xfrm>
          <a:prstGeom prst="rect">
            <a:avLst/>
          </a:prstGeom>
        </p:spPr>
      </p:pic>
      <p:sp>
        <p:nvSpPr>
          <p:cNvPr id="6" name="虚尾箭头 5">
            <a:extLst>
              <a:ext uri="{FF2B5EF4-FFF2-40B4-BE49-F238E27FC236}">
                <a16:creationId xmlns:a16="http://schemas.microsoft.com/office/drawing/2014/main" id="{B7F250ED-11EA-BB9C-100D-E05044D45ADA}"/>
              </a:ext>
            </a:extLst>
          </p:cNvPr>
          <p:cNvSpPr/>
          <p:nvPr/>
        </p:nvSpPr>
        <p:spPr>
          <a:xfrm>
            <a:off x="6797296" y="2748306"/>
            <a:ext cx="1624078" cy="64309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1A84B-3B72-9094-03C2-27B6D8152075}"/>
              </a:ext>
            </a:extLst>
          </p:cNvPr>
          <p:cNvSpPr txBox="1"/>
          <p:nvPr/>
        </p:nvSpPr>
        <p:spPr>
          <a:xfrm>
            <a:off x="6817655" y="2442509"/>
            <a:ext cx="136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9F47D4-C1F9-7A02-D72C-C6B26D1D495E}"/>
              </a:ext>
            </a:extLst>
          </p:cNvPr>
          <p:cNvSpPr txBox="1"/>
          <p:nvPr/>
        </p:nvSpPr>
        <p:spPr>
          <a:xfrm>
            <a:off x="1404635" y="4692461"/>
            <a:ext cx="42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污染少量训练样本（越少越好）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95CC19-76D7-D9DE-35A3-68232690F6D0}"/>
              </a:ext>
            </a:extLst>
          </p:cNvPr>
          <p:cNvSpPr txBox="1"/>
          <p:nvPr/>
        </p:nvSpPr>
        <p:spPr>
          <a:xfrm>
            <a:off x="8715241" y="4680920"/>
            <a:ext cx="253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无效模型、被控制模型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D45A58-AB6B-D1C7-2CBC-10A6B75E1FF1}"/>
              </a:ext>
            </a:extLst>
          </p:cNvPr>
          <p:cNvSpPr/>
          <p:nvPr/>
        </p:nvSpPr>
        <p:spPr>
          <a:xfrm>
            <a:off x="8515292" y="1543808"/>
            <a:ext cx="2932084" cy="2954215"/>
          </a:xfrm>
          <a:prstGeom prst="roundRect">
            <a:avLst/>
          </a:prstGeom>
          <a:solidFill>
            <a:schemeClr val="tx1">
              <a:alpha val="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70E313A-3385-FE75-3D2A-F2DED9F9BF53}"/>
              </a:ext>
            </a:extLst>
          </p:cNvPr>
          <p:cNvSpPr/>
          <p:nvPr/>
        </p:nvSpPr>
        <p:spPr>
          <a:xfrm>
            <a:off x="8869022" y="1706143"/>
            <a:ext cx="951068" cy="2589213"/>
          </a:xfrm>
          <a:prstGeom prst="cube">
            <a:avLst>
              <a:gd name="adj" fmla="val 8002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C015149E-F3E2-4A6C-FB07-22A643499060}"/>
              </a:ext>
            </a:extLst>
          </p:cNvPr>
          <p:cNvSpPr/>
          <p:nvPr/>
        </p:nvSpPr>
        <p:spPr>
          <a:xfrm>
            <a:off x="9323021" y="2262529"/>
            <a:ext cx="483382" cy="1658610"/>
          </a:xfrm>
          <a:prstGeom prst="cube">
            <a:avLst>
              <a:gd name="adj" fmla="val 64115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871DC276-B1F0-3CB6-4EAC-C4268E3080D3}"/>
              </a:ext>
            </a:extLst>
          </p:cNvPr>
          <p:cNvSpPr/>
          <p:nvPr/>
        </p:nvSpPr>
        <p:spPr>
          <a:xfrm>
            <a:off x="9550588" y="2262529"/>
            <a:ext cx="483382" cy="1658610"/>
          </a:xfrm>
          <a:prstGeom prst="cube">
            <a:avLst>
              <a:gd name="adj" fmla="val 6664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234A390E-05CB-3674-18E2-A362DB6E51A9}"/>
              </a:ext>
            </a:extLst>
          </p:cNvPr>
          <p:cNvSpPr/>
          <p:nvPr/>
        </p:nvSpPr>
        <p:spPr>
          <a:xfrm>
            <a:off x="9993013" y="2514559"/>
            <a:ext cx="358500" cy="1154568"/>
          </a:xfrm>
          <a:prstGeom prst="cube">
            <a:avLst>
              <a:gd name="adj" fmla="val 7239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BE9B6611-7670-B313-F287-25D6F80C9710}"/>
              </a:ext>
            </a:extLst>
          </p:cNvPr>
          <p:cNvSpPr/>
          <p:nvPr/>
        </p:nvSpPr>
        <p:spPr>
          <a:xfrm>
            <a:off x="10120431" y="2514559"/>
            <a:ext cx="358500" cy="1154568"/>
          </a:xfrm>
          <a:prstGeom prst="cube">
            <a:avLst>
              <a:gd name="adj" fmla="val 7239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6" name="Cube 28">
            <a:extLst>
              <a:ext uri="{FF2B5EF4-FFF2-40B4-BE49-F238E27FC236}">
                <a16:creationId xmlns:a16="http://schemas.microsoft.com/office/drawing/2014/main" id="{7994924E-FD83-3658-F922-BEC35DD12A9F}"/>
              </a:ext>
            </a:extLst>
          </p:cNvPr>
          <p:cNvSpPr/>
          <p:nvPr/>
        </p:nvSpPr>
        <p:spPr>
          <a:xfrm>
            <a:off x="10400154" y="2738343"/>
            <a:ext cx="298882" cy="711324"/>
          </a:xfrm>
          <a:prstGeom prst="cube">
            <a:avLst>
              <a:gd name="adj" fmla="val 433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17" name="Cube 28">
            <a:extLst>
              <a:ext uri="{FF2B5EF4-FFF2-40B4-BE49-F238E27FC236}">
                <a16:creationId xmlns:a16="http://schemas.microsoft.com/office/drawing/2014/main" id="{50279922-8D1D-94EF-DA5B-3763E38CFF82}"/>
              </a:ext>
            </a:extLst>
          </p:cNvPr>
          <p:cNvSpPr/>
          <p:nvPr/>
        </p:nvSpPr>
        <p:spPr>
          <a:xfrm>
            <a:off x="10598280" y="2738343"/>
            <a:ext cx="284454" cy="711324"/>
          </a:xfrm>
          <a:prstGeom prst="cube">
            <a:avLst>
              <a:gd name="adj" fmla="val 433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18" name="Cube 31">
            <a:extLst>
              <a:ext uri="{FF2B5EF4-FFF2-40B4-BE49-F238E27FC236}">
                <a16:creationId xmlns:a16="http://schemas.microsoft.com/office/drawing/2014/main" id="{5F76382E-63E7-C6D4-C1A6-9D04CF10F71B}"/>
              </a:ext>
            </a:extLst>
          </p:cNvPr>
          <p:cNvSpPr/>
          <p:nvPr/>
        </p:nvSpPr>
        <p:spPr>
          <a:xfrm>
            <a:off x="10861538" y="2903772"/>
            <a:ext cx="307899" cy="376127"/>
          </a:xfrm>
          <a:prstGeom prst="cube">
            <a:avLst>
              <a:gd name="adj" fmla="val 45261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30278-D9CB-5D6B-E382-F2CFB1EB780C}"/>
              </a:ext>
            </a:extLst>
          </p:cNvPr>
          <p:cNvSpPr txBox="1"/>
          <p:nvPr/>
        </p:nvSpPr>
        <p:spPr>
          <a:xfrm>
            <a:off x="3973791" y="5351052"/>
            <a:ext cx="5089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投毒攻击  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!=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后门攻击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后门攻击的一种实现方式是通过数据投毒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A949C29-E74A-94A4-0F0A-2FE1B3C0E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103" y="2442509"/>
            <a:ext cx="1953222" cy="14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4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EF8B1-96E7-2ACB-359E-6E7ADB67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15BCE-D662-69B9-1A1C-8F9454CD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15" y="1506650"/>
            <a:ext cx="10180871" cy="37945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62FC86-4B3F-88C8-E289-696A07FFCE6E}"/>
              </a:ext>
            </a:extLst>
          </p:cNvPr>
          <p:cNvSpPr txBox="1"/>
          <p:nvPr/>
        </p:nvSpPr>
        <p:spPr>
          <a:xfrm>
            <a:off x="446130" y="6258798"/>
            <a:ext cx="8892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Ximeng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"Privacy and security issues in deep learning: A survey." 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Access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(2020): 4566-4593.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416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EF8B1-96E7-2ACB-359E-6E7ADB67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8FE7A-2636-D7DF-2040-9B8EAF71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16" y="1264038"/>
            <a:ext cx="10084567" cy="48877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A3772A-57AE-DFF0-74C2-8D1F2557BCFD}"/>
              </a:ext>
            </a:extLst>
          </p:cNvPr>
          <p:cNvSpPr/>
          <p:nvPr/>
        </p:nvSpPr>
        <p:spPr>
          <a:xfrm>
            <a:off x="10202180" y="5593962"/>
            <a:ext cx="93610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3F3C4E-B27B-9D6F-A588-C0742850579C}"/>
              </a:ext>
            </a:extLst>
          </p:cNvPr>
          <p:cNvSpPr txBox="1"/>
          <p:nvPr/>
        </p:nvSpPr>
        <p:spPr>
          <a:xfrm>
            <a:off x="1053717" y="1619698"/>
            <a:ext cx="4034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Core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idea: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how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to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influence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the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training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process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2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8220C-EB07-E95D-4BB6-BB781F22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DF09AB-4CDF-472F-B694-C6F4E946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51" y="2087025"/>
            <a:ext cx="6214010" cy="2616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265EAC-A04B-99C3-09FA-35477640A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4" y="2068521"/>
            <a:ext cx="1853234" cy="26349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5D8D3-850D-2348-0C74-BDD93F9FFD40}"/>
              </a:ext>
            </a:extLst>
          </p:cNvPr>
          <p:cNvSpPr txBox="1"/>
          <p:nvPr/>
        </p:nvSpPr>
        <p:spPr>
          <a:xfrm>
            <a:off x="2098187" y="5107002"/>
            <a:ext cx="554857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2E14"/>
                </a:solidFill>
              </a:rPr>
              <a:t>Incorrect</a:t>
            </a:r>
            <a:r>
              <a:rPr kumimoji="1" lang="zh-CN" altLang="en-US" sz="2400" dirty="0">
                <a:solidFill>
                  <a:srgbClr val="FF2E14"/>
                </a:solidFill>
              </a:rPr>
              <a:t> </a:t>
            </a:r>
            <a:r>
              <a:rPr kumimoji="1" lang="en-US" altLang="zh-CN" sz="2400" dirty="0">
                <a:solidFill>
                  <a:srgbClr val="FF2E14"/>
                </a:solidFill>
              </a:rPr>
              <a:t>labels</a:t>
            </a:r>
            <a:r>
              <a:rPr kumimoji="1" lang="zh-CN" altLang="en-US" sz="2400" dirty="0">
                <a:solidFill>
                  <a:srgbClr val="FF2E14"/>
                </a:solidFill>
              </a:rPr>
              <a:t> </a:t>
            </a:r>
            <a:r>
              <a:rPr kumimoji="1" lang="en-US" altLang="zh-CN" sz="2400" dirty="0">
                <a:solidFill>
                  <a:srgbClr val="FF2E14"/>
                </a:solidFill>
              </a:rPr>
              <a:t>break</a:t>
            </a:r>
            <a:r>
              <a:rPr kumimoji="1" lang="zh-CN" altLang="en-US" sz="2400" dirty="0">
                <a:solidFill>
                  <a:srgbClr val="FF2E14"/>
                </a:solidFill>
              </a:rPr>
              <a:t> </a:t>
            </a:r>
            <a:r>
              <a:rPr kumimoji="1" lang="en-US" altLang="zh-CN" sz="2400" dirty="0">
                <a:solidFill>
                  <a:srgbClr val="FF2E14"/>
                </a:solidFill>
              </a:rPr>
              <a:t>supervised</a:t>
            </a:r>
            <a:r>
              <a:rPr kumimoji="1" lang="zh-CN" altLang="en-US" sz="2400" dirty="0">
                <a:solidFill>
                  <a:srgbClr val="FF2E14"/>
                </a:solidFill>
              </a:rPr>
              <a:t> </a:t>
            </a:r>
            <a:r>
              <a:rPr kumimoji="1" lang="en-US" altLang="zh-CN" sz="2400" dirty="0">
                <a:solidFill>
                  <a:srgbClr val="FF2E14"/>
                </a:solidFill>
              </a:rPr>
              <a:t>Learning!</a:t>
            </a:r>
            <a:endParaRPr kumimoji="1" lang="zh-CN" altLang="en-US" sz="2400" dirty="0">
              <a:solidFill>
                <a:srgbClr val="FF2E14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C8034-1AAA-5C6B-2789-4D1CF1AABED8}"/>
              </a:ext>
            </a:extLst>
          </p:cNvPr>
          <p:cNvSpPr txBox="1"/>
          <p:nvPr/>
        </p:nvSpPr>
        <p:spPr>
          <a:xfrm>
            <a:off x="8688288" y="2228671"/>
            <a:ext cx="3055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Random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Label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Flipping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Partial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Flipping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3BB0A3-DC58-1056-E0B3-C097B7EB82F0}"/>
              </a:ext>
            </a:extLst>
          </p:cNvPr>
          <p:cNvSpPr txBox="1"/>
          <p:nvPr/>
        </p:nvSpPr>
        <p:spPr>
          <a:xfrm>
            <a:off x="9356159" y="4010953"/>
            <a:ext cx="1798984" cy="13849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Bradley Hand" pitchFamily="2" charset="0"/>
              </a:rPr>
              <a:t>Self-supervised</a:t>
            </a:r>
            <a:r>
              <a:rPr kumimoji="1" lang="zh-CN" altLang="en-US" sz="2800" dirty="0">
                <a:latin typeface="Bradley Hand" pitchFamily="2" charset="0"/>
              </a:rPr>
              <a:t> </a:t>
            </a:r>
            <a:r>
              <a:rPr kumimoji="1" lang="en-US" altLang="zh-CN" sz="2800" dirty="0">
                <a:latin typeface="Bradley Hand" pitchFamily="2" charset="0"/>
              </a:rPr>
              <a:t>learning?</a:t>
            </a:r>
            <a:endParaRPr kumimoji="1" lang="zh-CN" altLang="en-US" sz="2800" dirty="0">
              <a:latin typeface="Bradley Hand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BF087E-D078-84F8-85FC-B045B787A31B}"/>
              </a:ext>
            </a:extLst>
          </p:cNvPr>
          <p:cNvSpPr txBox="1"/>
          <p:nvPr/>
        </p:nvSpPr>
        <p:spPr>
          <a:xfrm>
            <a:off x="479376" y="6074132"/>
            <a:ext cx="9723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Nelson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Laskov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"Poisoning attacks against support vector machines."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arXiv:1206.6389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(2012).</a:t>
            </a:r>
          </a:p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Zhu. "A game-theoretic analysis of label flipping attacks on distributed support vector machines." 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CISS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2017.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8B4BDC-7255-FBB0-E5AE-5BBC97E7DE23}"/>
              </a:ext>
            </a:extLst>
          </p:cNvPr>
          <p:cNvSpPr txBox="1"/>
          <p:nvPr/>
        </p:nvSpPr>
        <p:spPr>
          <a:xfrm>
            <a:off x="2276524" y="1141750"/>
            <a:ext cx="694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Label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Flipping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Attack</a:t>
            </a:r>
            <a:r>
              <a:rPr kumimoji="1" lang="zh-CN" altLang="en-US" sz="2800" b="1" dirty="0"/>
              <a:t> （“指鹿为马”攻击）</a:t>
            </a:r>
          </a:p>
        </p:txBody>
      </p:sp>
    </p:spTree>
    <p:extLst>
      <p:ext uri="{BB962C8B-B14F-4D97-AF65-F5344CB8AC3E}">
        <p14:creationId xmlns:p14="http://schemas.microsoft.com/office/powerpoint/2010/main" val="12146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p-tampering attacks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00236" y="6093296"/>
            <a:ext cx="1013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Mahloujifar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Mahmoody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Blockwise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p-tampering attacks on cryptographic primitives, extractors, and learners.”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TCC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2017.</a:t>
            </a:r>
          </a:p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Mahloujifar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Mahmoody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an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d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Mohammed. "Universal multi-party poisoning attacks."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2019.</a:t>
            </a:r>
            <a:endParaRPr kumimoji="1" lang="zh-CN" altLang="en-US" sz="1400" dirty="0"/>
          </a:p>
        </p:txBody>
      </p:sp>
      <p:pic>
        <p:nvPicPr>
          <p:cNvPr id="5" name="Picture 2" descr="Image result for golden retriever">
            <a:extLst>
              <a:ext uri="{FF2B5EF4-FFF2-40B4-BE49-F238E27FC236}">
                <a16:creationId xmlns:a16="http://schemas.microsoft.com/office/drawing/2014/main" id="{FA271414-995B-622C-10B0-C99077F6E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0625"/>
          <a:stretch/>
        </p:blipFill>
        <p:spPr bwMode="auto">
          <a:xfrm>
            <a:off x="2351584" y="2430068"/>
            <a:ext cx="1115839" cy="15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87906FBF-88B7-976E-B560-7A9FC3314275}"/>
              </a:ext>
            </a:extLst>
          </p:cNvPr>
          <p:cNvCxnSpPr>
            <a:cxnSpLocks/>
          </p:cNvCxnSpPr>
          <p:nvPr/>
        </p:nvCxnSpPr>
        <p:spPr bwMode="auto">
          <a:xfrm>
            <a:off x="3647730" y="3229716"/>
            <a:ext cx="165618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87BA975A-FB93-2511-CC3A-380F7D70076E}"/>
              </a:ext>
            </a:extLst>
          </p:cNvPr>
          <p:cNvSpPr txBox="1"/>
          <p:nvPr/>
        </p:nvSpPr>
        <p:spPr>
          <a:xfrm>
            <a:off x="3827750" y="2585494"/>
            <a:ext cx="12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投毒？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Pr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=0.8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25754925-83EC-02B2-9AE5-187DF931B1F2}"/>
              </a:ext>
            </a:extLst>
          </p:cNvPr>
          <p:cNvGrpSpPr/>
          <p:nvPr/>
        </p:nvGrpSpPr>
        <p:grpSpPr>
          <a:xfrm>
            <a:off x="5470502" y="2377935"/>
            <a:ext cx="1115839" cy="1599297"/>
            <a:chOff x="953518" y="3645024"/>
            <a:chExt cx="1115839" cy="1599297"/>
          </a:xfrm>
        </p:grpSpPr>
        <p:pic>
          <p:nvPicPr>
            <p:cNvPr id="12" name="Picture 2" descr="Image result for golden retriever">
              <a:extLst>
                <a:ext uri="{FF2B5EF4-FFF2-40B4-BE49-F238E27FC236}">
                  <a16:creationId xmlns:a16="http://schemas.microsoft.com/office/drawing/2014/main" id="{B73AFB43-214B-88AD-FF83-98BF927FCB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6" r="10625"/>
            <a:stretch/>
          </p:blipFill>
          <p:spPr bwMode="auto">
            <a:xfrm>
              <a:off x="953518" y="3645024"/>
              <a:ext cx="1115839" cy="159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7BB1568C-DAD4-BFF2-0529-58EDF348B806}"/>
                </a:ext>
              </a:extLst>
            </p:cNvPr>
            <p:cNvSpPr/>
            <p:nvPr/>
          </p:nvSpPr>
          <p:spPr bwMode="auto">
            <a:xfrm>
              <a:off x="1820656" y="4293096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3A14F64-AADE-5C29-B73C-5CDC089D3DA2}"/>
                </a:ext>
              </a:extLst>
            </p:cNvPr>
            <p:cNvSpPr/>
            <p:nvPr/>
          </p:nvSpPr>
          <p:spPr bwMode="auto">
            <a:xfrm>
              <a:off x="1028568" y="504918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41FA3155-093F-6DCA-A034-4ADC10904A79}"/>
                </a:ext>
              </a:extLst>
            </p:cNvPr>
            <p:cNvSpPr/>
            <p:nvPr/>
          </p:nvSpPr>
          <p:spPr bwMode="auto">
            <a:xfrm>
              <a:off x="1100576" y="400506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</p:grpSp>
      <p:cxnSp>
        <p:nvCxnSpPr>
          <p:cNvPr id="16" name="Straight Arrow Connector 9">
            <a:extLst>
              <a:ext uri="{FF2B5EF4-FFF2-40B4-BE49-F238E27FC236}">
                <a16:creationId xmlns:a16="http://schemas.microsoft.com/office/drawing/2014/main" id="{FE97EA96-B514-7663-6945-7746E4637C23}"/>
              </a:ext>
            </a:extLst>
          </p:cNvPr>
          <p:cNvCxnSpPr>
            <a:cxnSpLocks/>
          </p:cNvCxnSpPr>
          <p:nvPr/>
        </p:nvCxnSpPr>
        <p:spPr bwMode="auto">
          <a:xfrm>
            <a:off x="6816080" y="3229716"/>
            <a:ext cx="165618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0">
            <a:extLst>
              <a:ext uri="{FF2B5EF4-FFF2-40B4-BE49-F238E27FC236}">
                <a16:creationId xmlns:a16="http://schemas.microsoft.com/office/drawing/2014/main" id="{8CA6A1FF-ECF0-303A-CA73-8C7ADFC15A95}"/>
              </a:ext>
            </a:extLst>
          </p:cNvPr>
          <p:cNvSpPr txBox="1"/>
          <p:nvPr/>
        </p:nvSpPr>
        <p:spPr>
          <a:xfrm>
            <a:off x="7044175" y="2593383"/>
            <a:ext cx="12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在线更新模型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C238F5-31B6-4C86-A94C-81355DB45E46}"/>
              </a:ext>
            </a:extLst>
          </p:cNvPr>
          <p:cNvGrpSpPr/>
          <p:nvPr/>
        </p:nvGrpSpPr>
        <p:grpSpPr>
          <a:xfrm>
            <a:off x="8894845" y="2283515"/>
            <a:ext cx="1656182" cy="1599298"/>
            <a:chOff x="9116351" y="1943191"/>
            <a:chExt cx="2300415" cy="258921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36809382-923B-0D2F-C78F-6B0A2AD1FC5C}"/>
                </a:ext>
              </a:extLst>
            </p:cNvPr>
            <p:cNvSpPr/>
            <p:nvPr/>
          </p:nvSpPr>
          <p:spPr>
            <a:xfrm>
              <a:off x="9116351" y="1943191"/>
              <a:ext cx="951068" cy="2589213"/>
            </a:xfrm>
            <a:prstGeom prst="cube">
              <a:avLst>
                <a:gd name="adj" fmla="val 8002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CF145B2D-9C7E-30E0-106D-4B4AC84B43D7}"/>
                </a:ext>
              </a:extLst>
            </p:cNvPr>
            <p:cNvSpPr/>
            <p:nvPr/>
          </p:nvSpPr>
          <p:spPr>
            <a:xfrm>
              <a:off x="9570350" y="2499577"/>
              <a:ext cx="483382" cy="1658610"/>
            </a:xfrm>
            <a:prstGeom prst="cube">
              <a:avLst>
                <a:gd name="adj" fmla="val 64115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11B9898A-E8DF-9245-D14D-E56E4980F6E1}"/>
                </a:ext>
              </a:extLst>
            </p:cNvPr>
            <p:cNvSpPr/>
            <p:nvPr/>
          </p:nvSpPr>
          <p:spPr>
            <a:xfrm>
              <a:off x="9797917" y="2499577"/>
              <a:ext cx="483382" cy="1658610"/>
            </a:xfrm>
            <a:prstGeom prst="cube">
              <a:avLst>
                <a:gd name="adj" fmla="val 6664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8372313B-6F56-87BA-80CB-5B0FE508F733}"/>
                </a:ext>
              </a:extLst>
            </p:cNvPr>
            <p:cNvSpPr/>
            <p:nvPr/>
          </p:nvSpPr>
          <p:spPr>
            <a:xfrm>
              <a:off x="10240342" y="2751607"/>
              <a:ext cx="358500" cy="1154568"/>
            </a:xfrm>
            <a:prstGeom prst="cube">
              <a:avLst>
                <a:gd name="adj" fmla="val 7239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3F807E98-CBF3-E8CE-DE3F-AD2AF02F1BD9}"/>
                </a:ext>
              </a:extLst>
            </p:cNvPr>
            <p:cNvSpPr/>
            <p:nvPr/>
          </p:nvSpPr>
          <p:spPr>
            <a:xfrm>
              <a:off x="10367760" y="2751607"/>
              <a:ext cx="358500" cy="1154568"/>
            </a:xfrm>
            <a:prstGeom prst="cube">
              <a:avLst>
                <a:gd name="adj" fmla="val 72393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4" name="Cube 28">
              <a:extLst>
                <a:ext uri="{FF2B5EF4-FFF2-40B4-BE49-F238E27FC236}">
                  <a16:creationId xmlns:a16="http://schemas.microsoft.com/office/drawing/2014/main" id="{0BAE7C61-74CE-782C-6879-204F7F74E56A}"/>
                </a:ext>
              </a:extLst>
            </p:cNvPr>
            <p:cNvSpPr/>
            <p:nvPr/>
          </p:nvSpPr>
          <p:spPr>
            <a:xfrm>
              <a:off x="10647483" y="2975391"/>
              <a:ext cx="298882" cy="711324"/>
            </a:xfrm>
            <a:prstGeom prst="cube">
              <a:avLst>
                <a:gd name="adj" fmla="val 433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25" name="Cube 28">
              <a:extLst>
                <a:ext uri="{FF2B5EF4-FFF2-40B4-BE49-F238E27FC236}">
                  <a16:creationId xmlns:a16="http://schemas.microsoft.com/office/drawing/2014/main" id="{4B334159-49EE-50E2-40A4-E445C4F529FB}"/>
                </a:ext>
              </a:extLst>
            </p:cNvPr>
            <p:cNvSpPr/>
            <p:nvPr/>
          </p:nvSpPr>
          <p:spPr>
            <a:xfrm>
              <a:off x="10845609" y="2975391"/>
              <a:ext cx="284454" cy="711324"/>
            </a:xfrm>
            <a:prstGeom prst="cube">
              <a:avLst>
                <a:gd name="adj" fmla="val 433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26" name="Cube 31">
              <a:extLst>
                <a:ext uri="{FF2B5EF4-FFF2-40B4-BE49-F238E27FC236}">
                  <a16:creationId xmlns:a16="http://schemas.microsoft.com/office/drawing/2014/main" id="{3F0A7CF2-E1F0-BA39-0CD3-3C7A606A71E8}"/>
                </a:ext>
              </a:extLst>
            </p:cNvPr>
            <p:cNvSpPr/>
            <p:nvPr/>
          </p:nvSpPr>
          <p:spPr>
            <a:xfrm>
              <a:off x="11108867" y="3140820"/>
              <a:ext cx="307899" cy="376127"/>
            </a:xfrm>
            <a:prstGeom prst="cube">
              <a:avLst>
                <a:gd name="adj" fmla="val 45261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E255AA0-69C5-BCC6-4197-EF0C13C6019E}"/>
              </a:ext>
            </a:extLst>
          </p:cNvPr>
          <p:cNvSpPr txBox="1"/>
          <p:nvPr/>
        </p:nvSpPr>
        <p:spPr>
          <a:xfrm>
            <a:off x="2580502" y="4305378"/>
            <a:ext cx="65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‘dog’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B90B14-A4DF-AEBD-C6BA-200EA0FEEB72}"/>
              </a:ext>
            </a:extLst>
          </p:cNvPr>
          <p:cNvSpPr txBox="1"/>
          <p:nvPr/>
        </p:nvSpPr>
        <p:spPr>
          <a:xfrm>
            <a:off x="5839007" y="4307133"/>
            <a:ext cx="65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‘dog’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D67985-ABCB-D2D0-B027-552E4A6491AE}"/>
              </a:ext>
            </a:extLst>
          </p:cNvPr>
          <p:cNvSpPr/>
          <p:nvPr/>
        </p:nvSpPr>
        <p:spPr>
          <a:xfrm>
            <a:off x="5303912" y="2214044"/>
            <a:ext cx="1512168" cy="2460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2E14"/>
              </a:solidFill>
            </a:endParaRPr>
          </a:p>
        </p:txBody>
      </p:sp>
      <p:pic>
        <p:nvPicPr>
          <p:cNvPr id="5122" name="Picture 2" descr="Covariate Shift | Dataset Shift in Machine Learning">
            <a:extLst>
              <a:ext uri="{FF2B5EF4-FFF2-40B4-BE49-F238E27FC236}">
                <a16:creationId xmlns:a16="http://schemas.microsoft.com/office/drawing/2014/main" id="{454FC4ED-6211-BDDE-A732-71649932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56" y="4873578"/>
            <a:ext cx="2135191" cy="11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6816080" y="5237551"/>
            <a:ext cx="275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induces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bias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shift</a:t>
            </a:r>
            <a:endParaRPr kumimoji="1" lang="zh-CN" altLang="en-US" sz="28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B9C9E0-CD67-3557-6CAD-D4E9CDC4BD11}"/>
              </a:ext>
            </a:extLst>
          </p:cNvPr>
          <p:cNvSpPr txBox="1"/>
          <p:nvPr/>
        </p:nvSpPr>
        <p:spPr>
          <a:xfrm>
            <a:off x="3849231" y="119664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篡改攻击（“</a:t>
            </a:r>
            <a:r>
              <a:rPr kumimoji="1" lang="zh-CN" altLang="en-US" sz="24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暗度陈仓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”攻击）</a:t>
            </a:r>
          </a:p>
        </p:txBody>
      </p:sp>
    </p:spTree>
    <p:extLst>
      <p:ext uri="{BB962C8B-B14F-4D97-AF65-F5344CB8AC3E}">
        <p14:creationId xmlns:p14="http://schemas.microsoft.com/office/powerpoint/2010/main" val="335496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345001" y="6237312"/>
            <a:ext cx="867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Shafahi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Ali, et al. “Poison frogs! targeted clean-label poisoning attacks on neural networks.”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2018.</a:t>
            </a:r>
            <a:endParaRPr kumimoji="1"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2925050" y="1218007"/>
            <a:ext cx="634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Feature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Collision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r>
              <a:rPr kumimoji="1" lang="zh-CN" altLang="en-US" sz="2400" b="1" dirty="0"/>
              <a:t> （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24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声东击西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”攻击</a:t>
            </a:r>
            <a:r>
              <a:rPr kumimoji="1" lang="zh-CN" altLang="en-US" sz="2400" b="1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25B67D-2F8D-0FBC-A170-9E6CFA7DBAD0}"/>
              </a:ext>
            </a:extLst>
          </p:cNvPr>
          <p:cNvSpPr txBox="1"/>
          <p:nvPr/>
        </p:nvSpPr>
        <p:spPr>
          <a:xfrm>
            <a:off x="1164906" y="2068036"/>
            <a:ext cx="5464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2E14"/>
                </a:solidFill>
              </a:rPr>
              <a:t>white-box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flipping,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change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E26A5-B0F1-7FC7-1AA1-1D03733E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72" y="2936176"/>
            <a:ext cx="7772400" cy="21519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5C2F66-0EFE-58FF-AC33-011066F096A2}"/>
              </a:ext>
            </a:extLst>
          </p:cNvPr>
          <p:cNvSpPr txBox="1"/>
          <p:nvPr/>
        </p:nvSpPr>
        <p:spPr>
          <a:xfrm>
            <a:off x="1524827" y="5286416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看上去是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狗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，但是在特征空间是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鱼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D5D567E-1292-2058-FA64-4EC1A737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66" y="2030893"/>
            <a:ext cx="4777656" cy="63014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50F99A4-9CA3-E8AD-C638-E92AED4D595B}"/>
              </a:ext>
            </a:extLst>
          </p:cNvPr>
          <p:cNvSpPr txBox="1"/>
          <p:nvPr/>
        </p:nvSpPr>
        <p:spPr>
          <a:xfrm>
            <a:off x="9106790" y="3437767"/>
            <a:ext cx="25250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优缺点：</a:t>
            </a:r>
            <a:endParaRPr kumimoji="1" lang="en-US" altLang="zh-CN" sz="2000" b="1" dirty="0">
              <a:solidFill>
                <a:srgbClr val="FF2E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需要知道目标模型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对迁移学习很强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对从头训练并不强</a:t>
            </a:r>
          </a:p>
        </p:txBody>
      </p:sp>
    </p:spTree>
    <p:extLst>
      <p:ext uri="{BB962C8B-B14F-4D97-AF65-F5344CB8AC3E}">
        <p14:creationId xmlns:p14="http://schemas.microsoft.com/office/powerpoint/2010/main" val="167062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440" y="3573015"/>
            <a:ext cx="2964559" cy="26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26">
            <a:extLst>
              <a:ext uri="{FF2B5EF4-FFF2-40B4-BE49-F238E27FC236}">
                <a16:creationId xmlns:a16="http://schemas.microsoft.com/office/drawing/2014/main" id="{2DF8B1C5-F4BD-169E-F832-7D76A4D33156}"/>
              </a:ext>
            </a:extLst>
          </p:cNvPr>
          <p:cNvSpPr/>
          <p:nvPr/>
        </p:nvSpPr>
        <p:spPr>
          <a:xfrm>
            <a:off x="1217050" y="1340768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Defense</a:t>
            </a:r>
            <a:endParaRPr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E87714-9E00-D636-61E0-3292D73E095D}"/>
              </a:ext>
            </a:extLst>
          </p:cNvPr>
          <p:cNvSpPr txBox="1"/>
          <p:nvPr/>
        </p:nvSpPr>
        <p:spPr>
          <a:xfrm>
            <a:off x="1847528" y="2204864"/>
            <a:ext cx="6912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Early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Early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Advanced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Remaining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Challenges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Progress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3756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>
                <a:effectLst/>
                <a:latin typeface="Helvetica" pitchFamily="2" charset="0"/>
              </a:rPr>
              <a:t>Convex Polytope Attack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553760" y="6258798"/>
            <a:ext cx="7668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Chen, et al. “Transferable clean-label poisoning attacks on deep neural nets.”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2019.</a:t>
            </a:r>
            <a:endParaRPr kumimoji="1"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3541454" y="122177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凸多面体攻击（“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四面楚歌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”攻击）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25B67D-2F8D-0FBC-A170-9E6CFA7DBAD0}"/>
              </a:ext>
            </a:extLst>
          </p:cNvPr>
          <p:cNvSpPr txBox="1"/>
          <p:nvPr/>
        </p:nvSpPr>
        <p:spPr>
          <a:xfrm>
            <a:off x="3541454" y="2056857"/>
            <a:ext cx="5859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Improve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transferability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DNNs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寻找一组毒化样本将目标样本包围在一个凸包内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借助多个预训练模型来寻找“包围”样本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81AB1-3506-18C3-86BE-18482185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06" y="3686179"/>
            <a:ext cx="6359907" cy="19030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CCCE74-82B1-1ADD-F36C-9D934427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273" y="3754053"/>
            <a:ext cx="977900" cy="381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F88A43-21DE-718E-C69E-F161C7240951}"/>
              </a:ext>
            </a:extLst>
          </p:cNvPr>
          <p:cNvSpPr txBox="1"/>
          <p:nvPr/>
        </p:nvSpPr>
        <p:spPr>
          <a:xfrm>
            <a:off x="8937173" y="3717032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个预训练模型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6275E3-2D44-D756-FABD-8574D2599D71}"/>
              </a:ext>
            </a:extLst>
          </p:cNvPr>
          <p:cNvSpPr/>
          <p:nvPr/>
        </p:nvSpPr>
        <p:spPr>
          <a:xfrm>
            <a:off x="4140142" y="3704090"/>
            <a:ext cx="2280244" cy="591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2E14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96A13F-7642-1C58-29ED-0782A2295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14" y="4230345"/>
            <a:ext cx="1041400" cy="43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D69AB3-F81D-EA33-2B5C-4424D4CB325F}"/>
                  </a:ext>
                </a:extLst>
              </p:cNvPr>
              <p:cNvSpPr txBox="1"/>
              <p:nvPr/>
            </p:nvSpPr>
            <p:spPr>
              <a:xfrm>
                <a:off x="9060915" y="4276959"/>
                <a:ext cx="22916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针对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设计的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包围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D69AB3-F81D-EA33-2B5C-4424D4CB3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915" y="4276959"/>
                <a:ext cx="2291670" cy="707886"/>
              </a:xfrm>
              <a:prstGeom prst="rect">
                <a:avLst/>
              </a:prstGeom>
              <a:blipFill>
                <a:blip r:embed="rId6"/>
                <a:stretch>
                  <a:fillRect l="-2762" t="-3509" r="-13812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C1115372-7374-DB8E-A9C5-8EC9D30EE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420" y="5072033"/>
            <a:ext cx="2438400" cy="495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DF9EB1-2E9D-058E-1F13-44F63379327C}"/>
              </a:ext>
            </a:extLst>
          </p:cNvPr>
          <p:cNvSpPr txBox="1"/>
          <p:nvPr/>
        </p:nvSpPr>
        <p:spPr>
          <a:xfrm>
            <a:off x="10562429" y="50898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权重约束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D0C4998-9F12-545C-3E15-09BF960672BB}"/>
              </a:ext>
            </a:extLst>
          </p:cNvPr>
          <p:cNvSpPr/>
          <p:nvPr/>
        </p:nvSpPr>
        <p:spPr>
          <a:xfrm>
            <a:off x="7611449" y="3884348"/>
            <a:ext cx="277228" cy="1662213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4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AU" altLang="zh-CN" dirty="0">
                <a:effectLst/>
                <a:latin typeface="Helvetica" pitchFamily="2" charset="0"/>
              </a:rPr>
              <a:t>Convex Polytope Attack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vs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Feature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Collision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Attack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58798"/>
            <a:ext cx="7668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Chen, et al. “Transferable clean-label poisoning attacks on deep neural nets.”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2019.</a:t>
            </a:r>
            <a:endParaRPr kumimoji="1"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4801542" y="1228245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BA552E-15A5-BECE-A0F0-56665D8D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66" y="2093858"/>
            <a:ext cx="5472608" cy="35599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B67F69-6F2B-CC67-5112-2C3A7361A49A}"/>
              </a:ext>
            </a:extLst>
          </p:cNvPr>
          <p:cNvSpPr txBox="1"/>
          <p:nvPr/>
        </p:nvSpPr>
        <p:spPr>
          <a:xfrm>
            <a:off x="8112224" y="2812813"/>
            <a:ext cx="2925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蓝色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毛球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：目标样本，不存在与训练集中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毛球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：包围样本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普通红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蓝点：普通训练样本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6F30408-1828-A699-E36D-30951831B46D}"/>
              </a:ext>
            </a:extLst>
          </p:cNvPr>
          <p:cNvCxnSpPr/>
          <p:nvPr/>
        </p:nvCxnSpPr>
        <p:spPr>
          <a:xfrm flipV="1">
            <a:off x="6672064" y="3068960"/>
            <a:ext cx="1440160" cy="80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B5BD164-26AF-7DBA-C6CD-CB8016EFB0FD}"/>
              </a:ext>
            </a:extLst>
          </p:cNvPr>
          <p:cNvCxnSpPr>
            <a:cxnSpLocks/>
          </p:cNvCxnSpPr>
          <p:nvPr/>
        </p:nvCxnSpPr>
        <p:spPr>
          <a:xfrm flipV="1">
            <a:off x="4079777" y="2956590"/>
            <a:ext cx="4032447" cy="91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2C10BA-E852-38D0-E05B-66CE5B2C86C7}"/>
              </a:ext>
            </a:extLst>
          </p:cNvPr>
          <p:cNvCxnSpPr>
            <a:cxnSpLocks/>
          </p:cNvCxnSpPr>
          <p:nvPr/>
        </p:nvCxnSpPr>
        <p:spPr>
          <a:xfrm flipV="1">
            <a:off x="6672064" y="3981021"/>
            <a:ext cx="1720410" cy="293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502F75C-885F-6854-BDB1-CB89C94921DF}"/>
              </a:ext>
            </a:extLst>
          </p:cNvPr>
          <p:cNvCxnSpPr>
            <a:cxnSpLocks/>
          </p:cNvCxnSpPr>
          <p:nvPr/>
        </p:nvCxnSpPr>
        <p:spPr>
          <a:xfrm flipV="1">
            <a:off x="3655510" y="3936197"/>
            <a:ext cx="4736964" cy="76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8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Bi-level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Optimization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Attack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17567"/>
            <a:ext cx="8968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Mei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Zhu. “Using machine teaching to identify optimal training-set attacks on machine learners.”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AAAI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2015.</a:t>
            </a:r>
            <a:endParaRPr kumimoji="1"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1446141" y="1317423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投毒攻击是一种“双层优化”：投毒完成后，训练模型才能知道其效果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E8D81-EAEB-0861-1115-E1BB9287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08" y="2390126"/>
            <a:ext cx="5256584" cy="11632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968D9D-5B88-92BD-9C21-B315A008244C}"/>
              </a:ext>
            </a:extLst>
          </p:cNvPr>
          <p:cNvSpPr txBox="1"/>
          <p:nvPr/>
        </p:nvSpPr>
        <p:spPr>
          <a:xfrm>
            <a:off x="3791744" y="4107302"/>
            <a:ext cx="6891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</a:t>
            </a:r>
            <a:r>
              <a:rPr kumimoji="1" lang="en-US" altLang="zh-CN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最小化（</a:t>
            </a:r>
            <a:r>
              <a:rPr kumimoji="1" lang="en-US" altLang="zh-CN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max-min</a:t>
            </a: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内部最小化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：在投毒数据上更新模型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外部最大化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：在更新后的模型上生成更强的投毒数据</a:t>
            </a:r>
          </a:p>
        </p:txBody>
      </p:sp>
    </p:spTree>
    <p:extLst>
      <p:ext uri="{BB962C8B-B14F-4D97-AF65-F5344CB8AC3E}">
        <p14:creationId xmlns:p14="http://schemas.microsoft.com/office/powerpoint/2010/main" val="1271320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 err="1">
                <a:effectLst/>
                <a:latin typeface="Helvetica" pitchFamily="2" charset="0"/>
              </a:rPr>
              <a:t>MetaP</a:t>
            </a:r>
            <a:r>
              <a:rPr lang="en-US" altLang="zh-CN" dirty="0" err="1">
                <a:latin typeface="Helvetica" pitchFamily="2" charset="0"/>
              </a:rPr>
              <a:t>oison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566906" y="6217567"/>
            <a:ext cx="869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W. Ronny,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Metapoison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Practical general-purpose clean-label data poisoning.”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2020.</a:t>
            </a:r>
            <a:endParaRPr kumimoji="1"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FED44B-09ED-CA80-7B21-4418A19C9164}"/>
              </a:ext>
            </a:extLst>
          </p:cNvPr>
          <p:cNvSpPr txBox="1"/>
          <p:nvPr/>
        </p:nvSpPr>
        <p:spPr>
          <a:xfrm>
            <a:off x="2867519" y="1340768"/>
            <a:ext cx="645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One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advanced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bi-level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optimization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attack</a:t>
            </a:r>
            <a:endParaRPr kumimoji="1"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968D9D-5B88-92BD-9C21-B315A008244C}"/>
              </a:ext>
            </a:extLst>
          </p:cNvPr>
          <p:cNvSpPr txBox="1"/>
          <p:nvPr/>
        </p:nvSpPr>
        <p:spPr>
          <a:xfrm>
            <a:off x="7032104" y="2639406"/>
            <a:ext cx="504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不修改类标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有目标（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Targeted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攻击）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验证集上的性能不变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元学习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寻找高效投毒样本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可攻击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端到端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成功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攻击商业模型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AutoML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515D3F-CF89-1312-6028-851E74E9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5" y="2237818"/>
            <a:ext cx="6248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3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 err="1">
                <a:effectLst/>
                <a:latin typeface="Helvetica" pitchFamily="2" charset="0"/>
              </a:rPr>
              <a:t>MetaP</a:t>
            </a:r>
            <a:r>
              <a:rPr lang="en-US" altLang="zh-CN" dirty="0" err="1">
                <a:latin typeface="Helvetica" pitchFamily="2" charset="0"/>
              </a:rPr>
              <a:t>oison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17567"/>
            <a:ext cx="869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W. Ronny,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Metapoison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Practical general-purpose clean-label data poisoning.”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2020.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B73D82-C502-9AAE-BC3C-A285D6DD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16" y="1671482"/>
            <a:ext cx="6134100" cy="1104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A88E92-B0D4-A6AB-BF90-929EC145733F}"/>
              </a:ext>
            </a:extLst>
          </p:cNvPr>
          <p:cNvSpPr txBox="1"/>
          <p:nvPr/>
        </p:nvSpPr>
        <p:spPr>
          <a:xfrm>
            <a:off x="2867519" y="1176019"/>
            <a:ext cx="5180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Bi-level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Min-Min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Optimization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endParaRPr kumimoji="1"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362B41-E844-B641-94CB-88CA0CD7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49" y="4087065"/>
            <a:ext cx="5309731" cy="14900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136F12-3F9F-158F-9A59-510B80AF1141}"/>
              </a:ext>
            </a:extLst>
          </p:cNvPr>
          <p:cNvSpPr txBox="1"/>
          <p:nvPr/>
        </p:nvSpPr>
        <p:spPr>
          <a:xfrm>
            <a:off x="767408" y="2953665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K-step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优化策略：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内层多步（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’look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ahead’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），外层一步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06DB4D6-73B0-B1BA-F3DE-9CA81D8C3EB0}"/>
              </a:ext>
            </a:extLst>
          </p:cNvPr>
          <p:cNvCxnSpPr>
            <a:cxnSpLocks/>
          </p:cNvCxnSpPr>
          <p:nvPr/>
        </p:nvCxnSpPr>
        <p:spPr>
          <a:xfrm>
            <a:off x="642124" y="2581091"/>
            <a:ext cx="11195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938D7D-BB58-567C-5084-D7E4E42AD5E6}"/>
              </a:ext>
            </a:extLst>
          </p:cNvPr>
          <p:cNvSpPr txBox="1"/>
          <p:nvPr/>
        </p:nvSpPr>
        <p:spPr>
          <a:xfrm>
            <a:off x="6096000" y="2961910"/>
            <a:ext cx="582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个模型和周期性初始化来增加探索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52E66E-AB86-844C-9C73-EF2C5AA40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673" y="3624291"/>
            <a:ext cx="3969370" cy="21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 err="1">
                <a:effectLst/>
                <a:latin typeface="Helvetica" pitchFamily="2" charset="0"/>
              </a:rPr>
              <a:t>MetaP</a:t>
            </a:r>
            <a:r>
              <a:rPr lang="en-US" altLang="zh-CN" dirty="0" err="1">
                <a:latin typeface="Helvetica" pitchFamily="2" charset="0"/>
              </a:rPr>
              <a:t>oison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17567"/>
            <a:ext cx="869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W. Ronny,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Metapoison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Practical general-purpose clean-label data poisoning.”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2020.</a:t>
            </a:r>
            <a:endParaRPr kumimoji="1"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096291-127E-90AF-BB77-E918AC6C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68" y="1338824"/>
            <a:ext cx="10463063" cy="28535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D3EB9-396D-3DDC-8D1C-9702E43D8F42}"/>
              </a:ext>
            </a:extLst>
          </p:cNvPr>
          <p:cNvSpPr txBox="1"/>
          <p:nvPr/>
        </p:nvSpPr>
        <p:spPr>
          <a:xfrm>
            <a:off x="3287688" y="46130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9E520-902A-AC2B-F0F1-406943161B53}"/>
              </a:ext>
            </a:extLst>
          </p:cNvPr>
          <p:cNvSpPr txBox="1"/>
          <p:nvPr/>
        </p:nvSpPr>
        <p:spPr>
          <a:xfrm>
            <a:off x="8040216" y="461306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投毒后影响</a:t>
            </a:r>
          </a:p>
        </p:txBody>
      </p:sp>
    </p:spTree>
    <p:extLst>
      <p:ext uri="{BB962C8B-B14F-4D97-AF65-F5344CB8AC3E}">
        <p14:creationId xmlns:p14="http://schemas.microsoft.com/office/powerpoint/2010/main" val="364491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 err="1">
                <a:effectLst/>
                <a:latin typeface="Helvetica" pitchFamily="2" charset="0"/>
              </a:rPr>
              <a:t>MetaP</a:t>
            </a:r>
            <a:r>
              <a:rPr lang="en-US" altLang="zh-CN" dirty="0" err="1">
                <a:latin typeface="Helvetica" pitchFamily="2" charset="0"/>
              </a:rPr>
              <a:t>oison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37312"/>
            <a:ext cx="869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W. Ronny,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Metapoison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Practical general-purpose clean-label data poisoning.”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2020.</a:t>
            </a:r>
            <a:endParaRPr kumimoji="1"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6C9B82-7999-397F-EBDC-A4C24103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49014"/>
            <a:ext cx="5010065" cy="36711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AE454C-380B-C96F-AB0E-B43F75BACDCB}"/>
              </a:ext>
            </a:extLst>
          </p:cNvPr>
          <p:cNvSpPr txBox="1"/>
          <p:nvPr/>
        </p:nvSpPr>
        <p:spPr>
          <a:xfrm>
            <a:off x="7392144" y="5117122"/>
            <a:ext cx="4349268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毒化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0.1%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的数据即可达到很高的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99D86-10D4-E388-7765-776F1848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1768829"/>
            <a:ext cx="5487191" cy="28736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B0BCED-F940-C414-DC85-2A0D68B58B3F}"/>
              </a:ext>
            </a:extLst>
          </p:cNvPr>
          <p:cNvSpPr txBox="1"/>
          <p:nvPr/>
        </p:nvSpPr>
        <p:spPr>
          <a:xfrm>
            <a:off x="2063552" y="5117122"/>
            <a:ext cx="2236510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示例：狗毒化成鸟</a:t>
            </a:r>
          </a:p>
        </p:txBody>
      </p:sp>
    </p:spTree>
    <p:extLst>
      <p:ext uri="{BB962C8B-B14F-4D97-AF65-F5344CB8AC3E}">
        <p14:creationId xmlns:p14="http://schemas.microsoft.com/office/powerpoint/2010/main" val="363369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Witches‘ Brew</a:t>
            </a:r>
            <a:r>
              <a:rPr lang="zh-CN" altLang="en-US" dirty="0">
                <a:effectLst/>
                <a:latin typeface="Helvetica" pitchFamily="2" charset="0"/>
              </a:rPr>
              <a:t>：思想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495117" y="6237312"/>
            <a:ext cx="855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Geiping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Jonas, et al. “Witches‘ Brew: Industrial Scale Data Poisoning via Gradient Matching.”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3846F-6A96-A0BE-27BC-595D4A37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60" y="1779653"/>
            <a:ext cx="6406480" cy="868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8AFF90-DBDD-56C5-6522-E655413E9D06}"/>
              </a:ext>
            </a:extLst>
          </p:cNvPr>
          <p:cNvSpPr txBox="1"/>
          <p:nvPr/>
        </p:nvSpPr>
        <p:spPr>
          <a:xfrm>
            <a:off x="3048000" y="11938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依然是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Min-Min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双层优化问题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BF4C51-3C06-D6C9-1476-C746975712D7}"/>
              </a:ext>
            </a:extLst>
          </p:cNvPr>
          <p:cNvSpPr txBox="1"/>
          <p:nvPr/>
        </p:nvSpPr>
        <p:spPr>
          <a:xfrm>
            <a:off x="2534427" y="2849348"/>
            <a:ext cx="7123145" cy="4308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Trick</a:t>
            </a:r>
            <a:r>
              <a:rPr kumimoji="1"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：在生成毒化样本时，使其梯度与目标样本一致</a:t>
            </a:r>
            <a:endParaRPr kumimoji="1" lang="en-US" altLang="zh-CN" sz="2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4614F8-2118-09D0-3BD1-530AC07DE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186" y="3467035"/>
            <a:ext cx="4549627" cy="8573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470E986-3DE1-F7BF-0DD7-CDF963604F75}"/>
              </a:ext>
            </a:extLst>
          </p:cNvPr>
          <p:cNvSpPr txBox="1"/>
          <p:nvPr/>
        </p:nvSpPr>
        <p:spPr>
          <a:xfrm>
            <a:off x="2534427" y="4520280"/>
            <a:ext cx="7123145" cy="769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直观理解：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让毒化样本和目标样本在训练过程中</a:t>
            </a:r>
            <a:r>
              <a:rPr kumimoji="1" lang="zh-CN" altLang="en-US" sz="22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触发同样的梯度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，即让毒化样本更像目标样本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2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Witches‘ Brew</a:t>
            </a:r>
            <a:r>
              <a:rPr lang="zh-CN" altLang="en-US" dirty="0">
                <a:effectLst/>
                <a:latin typeface="Helvetica" pitchFamily="2" charset="0"/>
              </a:rPr>
              <a:t>：实验结果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DDFB44-4BDF-31E6-569A-7A88EF03BB90}"/>
              </a:ext>
            </a:extLst>
          </p:cNvPr>
          <p:cNvSpPr txBox="1"/>
          <p:nvPr/>
        </p:nvSpPr>
        <p:spPr>
          <a:xfrm>
            <a:off x="551384" y="6237312"/>
            <a:ext cx="855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Geiping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Jonas, et al. “Witches‘ Brew: Industrial Scale Data Poisoning via Gradient Matching.”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D4094-94FF-542E-8241-A31A47B0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02" y="1456238"/>
            <a:ext cx="8971796" cy="35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3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Generative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Attack</a:t>
            </a:r>
            <a:r>
              <a:rPr lang="zh-CN" altLang="en-US" dirty="0">
                <a:effectLst/>
                <a:latin typeface="Helvetica" pitchFamily="2" charset="0"/>
              </a:rPr>
              <a:t> （生成式攻击）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4E908-1ED9-E514-8CAD-72ED1A85763C}"/>
              </a:ext>
            </a:extLst>
          </p:cNvPr>
          <p:cNvSpPr txBox="1"/>
          <p:nvPr/>
        </p:nvSpPr>
        <p:spPr>
          <a:xfrm>
            <a:off x="1127448" y="6165304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developers.google.com</a:t>
            </a:r>
            <a:r>
              <a:rPr kumimoji="1" lang="en-AU" altLang="zh-CN" dirty="0"/>
              <a:t>/machine-learning/</a:t>
            </a:r>
            <a:r>
              <a:rPr kumimoji="1" lang="en-AU" altLang="zh-CN" dirty="0" err="1"/>
              <a:t>gan</a:t>
            </a:r>
            <a:r>
              <a:rPr kumimoji="1" lang="en-AU" altLang="zh-CN" dirty="0"/>
              <a:t>/</a:t>
            </a:r>
            <a:r>
              <a:rPr kumimoji="1" lang="en-AU" altLang="zh-CN" dirty="0" err="1"/>
              <a:t>gan_structure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D00CDF-D9BC-E4E1-0BAF-3166456A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79123"/>
            <a:ext cx="6910536" cy="2853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385C90-4494-C02F-2E3C-3029526AE9C9}"/>
              </a:ext>
            </a:extLst>
          </p:cNvPr>
          <p:cNvSpPr txBox="1"/>
          <p:nvPr/>
        </p:nvSpPr>
        <p:spPr>
          <a:xfrm>
            <a:off x="8832304" y="2322332"/>
            <a:ext cx="302433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对抗生成网络（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一次训练，无限使用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AB58B4-4854-D664-4062-5E64973B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4475467"/>
            <a:ext cx="6522691" cy="13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FF5C8-3CD0-3B9C-5344-DE215FE75B0E}"/>
              </a:ext>
            </a:extLst>
          </p:cNvPr>
          <p:cNvSpPr txBox="1"/>
          <p:nvPr/>
        </p:nvSpPr>
        <p:spPr>
          <a:xfrm>
            <a:off x="725190" y="5752593"/>
            <a:ext cx="11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b="1" dirty="0"/>
              <a:t>Link: </a:t>
            </a:r>
            <a:r>
              <a:rPr kumimoji="1" lang="en-US" altLang="zh-CN" sz="1800" dirty="0">
                <a:hlinkClick r:id="rId2"/>
              </a:rPr>
              <a:t>https://codalab.lisn.upsaclay.fr/competitions/15669?secret_key=77cb8986-d5bd-4009-82f0-7dde2e819ff8</a:t>
            </a:r>
            <a:r>
              <a:rPr kumimoji="1" lang="en-US" altLang="zh-CN" sz="1800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2A5378-801E-3B4D-868B-1E12C270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6" y="1404383"/>
            <a:ext cx="9119007" cy="40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8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Autoencoder-based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Generative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Attack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4E908-1ED9-E514-8CAD-72ED1A85763C}"/>
              </a:ext>
            </a:extLst>
          </p:cNvPr>
          <p:cNvSpPr txBox="1"/>
          <p:nvPr/>
        </p:nvSpPr>
        <p:spPr>
          <a:xfrm>
            <a:off x="579313" y="6289575"/>
            <a:ext cx="816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Yang, </a:t>
            </a:r>
            <a:r>
              <a:rPr kumimoji="1" lang="en-AU" altLang="zh-CN" sz="1400" dirty="0" err="1"/>
              <a:t>Chaofei</a:t>
            </a:r>
            <a:r>
              <a:rPr kumimoji="1" lang="en-AU" altLang="zh-CN" sz="1400" dirty="0"/>
              <a:t>, et al. "Generative poisoning attack method against neural networks." arXiv:1703.01340 (2017).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77AE7-DD8F-94DE-6F65-92E6B892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963296"/>
            <a:ext cx="7294761" cy="49314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1047B-632B-918D-B987-794F4BEE99E6}"/>
              </a:ext>
            </a:extLst>
          </p:cNvPr>
          <p:cNvSpPr txBox="1"/>
          <p:nvPr/>
        </p:nvSpPr>
        <p:spPr>
          <a:xfrm>
            <a:off x="8141473" y="1628800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从正常的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开始，使用直接梯度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76D644-840E-A05D-C567-19EAE10C979D}"/>
              </a:ext>
            </a:extLst>
          </p:cNvPr>
          <p:cNvSpPr txBox="1"/>
          <p:nvPr/>
        </p:nvSpPr>
        <p:spPr>
          <a:xfrm>
            <a:off x="8150232" y="324433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从随机噪声开始，使用直接梯度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11418B-6528-322B-BB64-723B4043EECC}"/>
              </a:ext>
            </a:extLst>
          </p:cNvPr>
          <p:cNvSpPr txBox="1"/>
          <p:nvPr/>
        </p:nvSpPr>
        <p:spPr>
          <a:xfrm>
            <a:off x="8141473" y="4859866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从正产的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开始，使用生成方法</a:t>
            </a:r>
          </a:p>
        </p:txBody>
      </p:sp>
    </p:spTree>
    <p:extLst>
      <p:ext uri="{BB962C8B-B14F-4D97-AF65-F5344CB8AC3E}">
        <p14:creationId xmlns:p14="http://schemas.microsoft.com/office/powerpoint/2010/main" val="57195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AU" altLang="zh-CN" dirty="0" err="1"/>
              <a:t>pGAN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C1047B-632B-918D-B987-794F4BEE99E6}"/>
              </a:ext>
            </a:extLst>
          </p:cNvPr>
          <p:cNvSpPr txBox="1"/>
          <p:nvPr/>
        </p:nvSpPr>
        <p:spPr>
          <a:xfrm>
            <a:off x="1165950" y="1121842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涉及三个模型：</a:t>
            </a:r>
            <a:b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（判别器）、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（生成器）、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（分类器）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76D644-840E-A05D-C567-19EAE10C979D}"/>
              </a:ext>
            </a:extLst>
          </p:cNvPr>
          <p:cNvSpPr txBox="1"/>
          <p:nvPr/>
        </p:nvSpPr>
        <p:spPr>
          <a:xfrm>
            <a:off x="1165950" y="2924944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对抗损失与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一样：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11418B-6528-322B-BB64-723B4043EECC}"/>
              </a:ext>
            </a:extLst>
          </p:cNvPr>
          <p:cNvSpPr txBox="1"/>
          <p:nvPr/>
        </p:nvSpPr>
        <p:spPr>
          <a:xfrm>
            <a:off x="1165950" y="4344966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分类损失（原始数据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生成数据损失）：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963824-2671-EE20-43DB-DFBD8259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955308"/>
            <a:ext cx="4889500" cy="63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FC04D1-16B8-ADFC-36D5-4265A27EC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43" y="3390793"/>
            <a:ext cx="7772400" cy="4578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E3FBAA-AD84-B24C-232F-E66EA127F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27" y="4709516"/>
            <a:ext cx="7028502" cy="731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DE04BB-F98B-2DE9-033F-EA0FB8322459}"/>
              </a:ext>
            </a:extLst>
          </p:cNvPr>
          <p:cNvSpPr txBox="1"/>
          <p:nvPr/>
        </p:nvSpPr>
        <p:spPr>
          <a:xfrm>
            <a:off x="579313" y="6217567"/>
            <a:ext cx="816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Yang, </a:t>
            </a:r>
            <a:r>
              <a:rPr kumimoji="1" lang="en-AU" altLang="zh-CN" sz="1400" dirty="0" err="1"/>
              <a:t>Chaofei</a:t>
            </a:r>
            <a:r>
              <a:rPr kumimoji="1" lang="en-AU" altLang="zh-CN" sz="1400" dirty="0"/>
              <a:t>, et al. "Generative poisoning attack method against neural networks." arXiv:1703.01340 (2017).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48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en-AU" altLang="zh-CN" dirty="0" err="1"/>
              <a:t>pGAN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34F962-A34B-8841-9037-BE4CB65A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96" y="2071882"/>
            <a:ext cx="10378188" cy="19941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372127-CC1E-AE50-772F-6183D9A7E3A2}"/>
              </a:ext>
            </a:extLst>
          </p:cNvPr>
          <p:cNvSpPr txBox="1"/>
          <p:nvPr/>
        </p:nvSpPr>
        <p:spPr>
          <a:xfrm>
            <a:off x="3832716" y="429309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绿色：正常类（目标类），正常样本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蓝色：正常类，正常样本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红色：毒化类，毒化样本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A2370A-2C04-1484-C8B1-AF81FB48A181}"/>
              </a:ext>
            </a:extLst>
          </p:cNvPr>
          <p:cNvSpPr txBox="1"/>
          <p:nvPr/>
        </p:nvSpPr>
        <p:spPr>
          <a:xfrm>
            <a:off x="3048000" y="13390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可以生成真正靠近目标类的投毒样本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019684-BA65-5E97-8E7A-94574D1D8C8A}"/>
              </a:ext>
            </a:extLst>
          </p:cNvPr>
          <p:cNvSpPr txBox="1"/>
          <p:nvPr/>
        </p:nvSpPr>
        <p:spPr>
          <a:xfrm>
            <a:off x="579313" y="6289575"/>
            <a:ext cx="816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Yang, </a:t>
            </a:r>
            <a:r>
              <a:rPr kumimoji="1" lang="en-AU" altLang="zh-CN" sz="1400" dirty="0" err="1"/>
              <a:t>Chaofei</a:t>
            </a:r>
            <a:r>
              <a:rPr kumimoji="1" lang="en-AU" altLang="zh-CN" sz="1400" dirty="0"/>
              <a:t>, et al. "Generative poisoning attack method against neural networks." arXiv:1703.01340 (2017).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6685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D747-0714-7F2B-F42E-317DAEE7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5" y="133414"/>
            <a:ext cx="10873209" cy="572971"/>
          </a:xfrm>
        </p:spPr>
        <p:txBody>
          <a:bodyPr/>
          <a:lstStyle/>
          <a:p>
            <a:r>
              <a:rPr lang="zh-CN" altLang="en-AU" dirty="0"/>
              <a:t>差异化攻击</a:t>
            </a:r>
            <a:r>
              <a:rPr lang="zh-CN" altLang="en-US" dirty="0"/>
              <a:t>：对哪些样本投毒更有效？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4E908-1ED9-E514-8CAD-72ED1A85763C}"/>
              </a:ext>
            </a:extLst>
          </p:cNvPr>
          <p:cNvSpPr txBox="1"/>
          <p:nvPr/>
        </p:nvSpPr>
        <p:spPr>
          <a:xfrm>
            <a:off x="506233" y="6237312"/>
            <a:ext cx="8553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Koh </a:t>
            </a:r>
            <a:r>
              <a:rPr kumimoji="1" lang="en-US" altLang="zh-CN" sz="1400" dirty="0"/>
              <a:t>et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al</a:t>
            </a:r>
            <a:r>
              <a:rPr kumimoji="1" lang="en-AU" altLang="zh-CN" sz="1400" dirty="0"/>
              <a:t>. "Stronger data poisoning attacks break data sanitization </a:t>
            </a:r>
            <a:r>
              <a:rPr kumimoji="1" lang="en-AU" altLang="zh-CN" sz="1400" dirty="0" err="1"/>
              <a:t>defenses</a:t>
            </a:r>
            <a:r>
              <a:rPr kumimoji="1" lang="en-AU" altLang="zh-CN" sz="1400" dirty="0"/>
              <a:t>." Machine Learning 111.1 (2022): 1-47.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A2370A-2C04-1484-C8B1-AF81FB48A181}"/>
              </a:ext>
            </a:extLst>
          </p:cNvPr>
          <p:cNvSpPr txBox="1"/>
          <p:nvPr/>
        </p:nvSpPr>
        <p:spPr>
          <a:xfrm>
            <a:off x="3048000" y="13390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衡量样本影响力的指标：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07C1D-B1E7-30A1-5EDE-397B5F6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335" y="2071790"/>
            <a:ext cx="4257650" cy="1331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DD17FA-5648-26D9-7D8F-A5DAD90F0415}"/>
                  </a:ext>
                </a:extLst>
              </p:cNvPr>
              <p:cNvSpPr txBox="1"/>
              <p:nvPr/>
            </p:nvSpPr>
            <p:spPr>
              <a:xfrm>
                <a:off x="4066277" y="3760663"/>
                <a:ext cx="4059445" cy="93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𝜃</m:t>
                        </m:r>
                      </m:e>
                    </m:acc>
                    <m:r>
                      <a:rPr kumimoji="1" lang="zh-CN" altLang="en-US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：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移除样本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kumimoji="1" lang="en-US" altLang="zh-CN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x,y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后得到的模型参数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：验证数据集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Hessian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矩阵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DD17FA-5648-26D9-7D8F-A5DAD90F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77" y="3760663"/>
                <a:ext cx="4059445" cy="935064"/>
              </a:xfrm>
              <a:prstGeom prst="rect">
                <a:avLst/>
              </a:prstGeom>
              <a:blipFill>
                <a:blip r:embed="rId4"/>
                <a:stretch>
                  <a:fillRect l="-938" t="-2703" r="-31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B5D92A6-37CF-B474-FB13-F11B3301220A}"/>
              </a:ext>
            </a:extLst>
          </p:cNvPr>
          <p:cNvSpPr txBox="1"/>
          <p:nvPr/>
        </p:nvSpPr>
        <p:spPr>
          <a:xfrm>
            <a:off x="8832304" y="2552725"/>
            <a:ext cx="237626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对影响大的样本投毒</a:t>
            </a:r>
          </a:p>
        </p:txBody>
      </p:sp>
    </p:spTree>
    <p:extLst>
      <p:ext uri="{BB962C8B-B14F-4D97-AF65-F5344CB8AC3E}">
        <p14:creationId xmlns:p14="http://schemas.microsoft.com/office/powerpoint/2010/main" val="3396660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Brief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History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778639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891C9-DD8E-0164-C29B-D2C23895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9638C8-A7E5-6ABD-A198-BE6AEC2491E8}"/>
              </a:ext>
            </a:extLst>
          </p:cNvPr>
          <p:cNvSpPr txBox="1"/>
          <p:nvPr/>
        </p:nvSpPr>
        <p:spPr>
          <a:xfrm>
            <a:off x="479376" y="6237312"/>
            <a:ext cx="9683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Shen,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Yanyao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Sujay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Sanghavi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“Learning with bad training data via iterative trimmed loss minimization.”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ICML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8560E9-A19C-D3CD-B712-C30D2030DC03}"/>
              </a:ext>
            </a:extLst>
          </p:cNvPr>
          <p:cNvSpPr txBox="1"/>
          <p:nvPr/>
        </p:nvSpPr>
        <p:spPr>
          <a:xfrm>
            <a:off x="3048000" y="13390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Robust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Trimmed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9D3D76-18C2-F03C-F47F-9392A9CC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049350"/>
            <a:ext cx="5340535" cy="36512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DB10D9-1115-3BA6-5DE9-E772AC6EC8FC}"/>
              </a:ext>
            </a:extLst>
          </p:cNvPr>
          <p:cNvSpPr txBox="1"/>
          <p:nvPr/>
        </p:nvSpPr>
        <p:spPr>
          <a:xfrm>
            <a:off x="7691973" y="2431697"/>
            <a:ext cx="3588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低的是好样本</a:t>
            </a:r>
            <a:endParaRPr kumimoji="1"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高的是坏样本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让模型尽量在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低的样本上训练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问题样本：噪声标签、系统噪声、生成模型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—+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坏数据、后门样本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1099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891C9-DD8E-0164-C29B-D2C23895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8560E9-A19C-D3CD-B712-C30D2030DC03}"/>
              </a:ext>
            </a:extLst>
          </p:cNvPr>
          <p:cNvSpPr txBox="1"/>
          <p:nvPr/>
        </p:nvSpPr>
        <p:spPr>
          <a:xfrm>
            <a:off x="3048000" y="13390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Robust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Trimmed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50A4AE-CCA8-7443-742D-48644F16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99" y="2060848"/>
            <a:ext cx="4216400" cy="965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E40CEC-DBA1-1211-14AA-E7BA3EDA7981}"/>
              </a:ext>
            </a:extLst>
          </p:cNvPr>
          <p:cNvSpPr txBox="1"/>
          <p:nvPr/>
        </p:nvSpPr>
        <p:spPr>
          <a:xfrm>
            <a:off x="3495768" y="3564477"/>
            <a:ext cx="52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kumimoji="1" lang="en-US" altLang="zh-CN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min-min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内部最小化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：选择低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的样本子集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外部最小化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：在子集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上训练模型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8EEA60-EBAD-CC0F-1F82-AD41ACE2A9DD}"/>
              </a:ext>
            </a:extLst>
          </p:cNvPr>
          <p:cNvSpPr txBox="1"/>
          <p:nvPr/>
        </p:nvSpPr>
        <p:spPr>
          <a:xfrm>
            <a:off x="479376" y="6289575"/>
            <a:ext cx="9683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Shen,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Yanyao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Sujay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Sanghavi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“Learning with bad training data via iterative trimmed loss minimization.”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ICML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140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AE777-D4F9-C041-8A8B-AF43C126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225136" cy="572971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Courier New" panose="02070309020205020404" pitchFamily="49" charset="0"/>
              </a:rPr>
              <a:t>深度划分聚合（</a:t>
            </a:r>
            <a:r>
              <a:rPr lang="en-AU" altLang="zh-CN" b="0" i="0" dirty="0">
                <a:effectLst/>
                <a:latin typeface="Times New Roman" panose="02020603050405020304" pitchFamily="18" charset="0"/>
              </a:rPr>
              <a:t>Deep Partition Aggregation</a:t>
            </a:r>
            <a:r>
              <a:rPr lang="zh-CN" altLang="en-US" b="0" i="0" dirty="0">
                <a:effectLst/>
                <a:latin typeface="Times New Roman" panose="02020603050405020304" pitchFamily="18" charset="0"/>
              </a:rPr>
              <a:t>，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DPA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）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E0EFA9-C6D9-ED24-A4E4-FDF66223EA6E}"/>
              </a:ext>
            </a:extLst>
          </p:cNvPr>
          <p:cNvSpPr txBox="1"/>
          <p:nvPr/>
        </p:nvSpPr>
        <p:spPr>
          <a:xfrm>
            <a:off x="300860" y="6309320"/>
            <a:ext cx="1050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Levine, Alexander, and Soheil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Feizi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“Deep partition aggregation: Provable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against general poisoning attacks.” 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ICLR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2021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71C657-9270-387E-D7E9-524E2A6C2A54}"/>
              </a:ext>
            </a:extLst>
          </p:cNvPr>
          <p:cNvSpPr txBox="1"/>
          <p:nvPr/>
        </p:nvSpPr>
        <p:spPr>
          <a:xfrm>
            <a:off x="3047999" y="11967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分而治之：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适用于投毒样本比较少的情况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F5A629-DB26-21E6-0754-4CD2401EA3C9}"/>
              </a:ext>
            </a:extLst>
          </p:cNvPr>
          <p:cNvSpPr txBox="1"/>
          <p:nvPr/>
        </p:nvSpPr>
        <p:spPr>
          <a:xfrm>
            <a:off x="1196902" y="2148784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将训练集划分为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个均匀子集：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9B944B-D857-991F-A3AC-202FFCEB0EA2}"/>
              </a:ext>
            </a:extLst>
          </p:cNvPr>
          <p:cNvSpPr txBox="1"/>
          <p:nvPr/>
        </p:nvSpPr>
        <p:spPr>
          <a:xfrm>
            <a:off x="1196902" y="3485100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在每个子集上训练一个基分类器：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68587-90D6-B8D6-4442-EB5810442B33}"/>
              </a:ext>
            </a:extLst>
          </p:cNvPr>
          <p:cNvSpPr txBox="1"/>
          <p:nvPr/>
        </p:nvSpPr>
        <p:spPr>
          <a:xfrm>
            <a:off x="1196902" y="468271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投票决策：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0DF773-EA6A-55C9-5BDA-404E4462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625401"/>
            <a:ext cx="43942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E092B0-630C-8F2E-44F9-716E6571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48" y="3960515"/>
            <a:ext cx="25908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9B76DF-BB95-D115-333C-81BA28A58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985" y="5070100"/>
            <a:ext cx="3178813" cy="5911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188A4D-88F4-76B0-3CE5-279DD94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401" y="5085184"/>
            <a:ext cx="3492073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AE777-D4F9-C041-8A8B-AF43C126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225136" cy="572971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Courier New" panose="02070309020205020404" pitchFamily="49" charset="0"/>
              </a:rPr>
              <a:t>反后门学习（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Anti-Backdoor</a:t>
            </a:r>
            <a:r>
              <a:rPr lang="zh-CN" altLang="en-US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Learning,</a:t>
            </a:r>
            <a:r>
              <a:rPr lang="zh-CN" altLang="en-US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ABL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）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E0EFA9-C6D9-ED24-A4E4-FDF66223EA6E}"/>
              </a:ext>
            </a:extLst>
          </p:cNvPr>
          <p:cNvSpPr txBox="1"/>
          <p:nvPr/>
        </p:nvSpPr>
        <p:spPr>
          <a:xfrm>
            <a:off x="510899" y="6289575"/>
            <a:ext cx="775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Yige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“Anti-backdoor learning: Training clean models on poisoned data.” 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2021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71C657-9270-387E-D7E9-524E2A6C2A54}"/>
              </a:ext>
            </a:extLst>
          </p:cNvPr>
          <p:cNvSpPr txBox="1"/>
          <p:nvPr/>
        </p:nvSpPr>
        <p:spPr>
          <a:xfrm>
            <a:off x="3047999" y="11967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学的快的样本不是好样本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26CD4-3621-5F0C-3F07-F6B7B1693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010528"/>
            <a:ext cx="5562677" cy="36507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B6156A-3A5E-A34D-DC67-8F1E1CF33551}"/>
              </a:ext>
            </a:extLst>
          </p:cNvPr>
          <p:cNvSpPr txBox="1"/>
          <p:nvPr/>
        </p:nvSpPr>
        <p:spPr>
          <a:xfrm>
            <a:off x="6888088" y="2207588"/>
            <a:ext cx="4968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loss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Clean samples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VS. Poisoned examples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yellow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种基于投毒的后门攻击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毒化样本在训练初期就学完了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毒化样本的损失下降很快</a:t>
            </a:r>
          </a:p>
        </p:txBody>
      </p:sp>
    </p:spTree>
    <p:extLst>
      <p:ext uri="{BB962C8B-B14F-4D97-AF65-F5344CB8AC3E}">
        <p14:creationId xmlns:p14="http://schemas.microsoft.com/office/powerpoint/2010/main" val="78432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AE777-D4F9-C041-8A8B-AF43C126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225136" cy="572971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Courier New" panose="02070309020205020404" pitchFamily="49" charset="0"/>
              </a:rPr>
              <a:t>反后门学习（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Anti-Backdoor</a:t>
            </a:r>
            <a:r>
              <a:rPr lang="zh-CN" altLang="en-US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Learning,</a:t>
            </a:r>
            <a:r>
              <a:rPr lang="zh-CN" altLang="en-US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ABL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）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71C657-9270-387E-D7E9-524E2A6C2A54}"/>
              </a:ext>
            </a:extLst>
          </p:cNvPr>
          <p:cNvSpPr txBox="1"/>
          <p:nvPr/>
        </p:nvSpPr>
        <p:spPr>
          <a:xfrm>
            <a:off x="3047999" y="10527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先隔离再反学习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E866B0-39EB-E3F2-688B-7AF895CBC9D0}"/>
              </a:ext>
            </a:extLst>
          </p:cNvPr>
          <p:cNvSpPr txBox="1"/>
          <p:nvPr/>
        </p:nvSpPr>
        <p:spPr>
          <a:xfrm>
            <a:off x="724270" y="1660253"/>
            <a:ext cx="878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Formulation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551FBE-6950-FC5E-6698-9F53FC4F5CC3}"/>
                  </a:ext>
                </a:extLst>
              </p:cNvPr>
              <p:cNvSpPr txBox="1"/>
              <p:nvPr/>
            </p:nvSpPr>
            <p:spPr>
              <a:xfrm>
                <a:off x="1615497" y="3538102"/>
                <a:ext cx="1051980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 1: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Backdoor Isolation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t: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current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epoch;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turning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 2: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Backdoor Unlearning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T: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total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</a:t>
                </a:r>
                <a:endPara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551FBE-6950-FC5E-6698-9F53FC4F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497" y="3538102"/>
                <a:ext cx="10519807" cy="874407"/>
              </a:xfrm>
              <a:prstGeom prst="rect">
                <a:avLst/>
              </a:prstGeom>
              <a:blipFill>
                <a:blip r:embed="rId2"/>
                <a:stretch>
                  <a:fillRect l="-36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3CD488A-817A-9306-8BF2-2F719E91B3FA}"/>
              </a:ext>
            </a:extLst>
          </p:cNvPr>
          <p:cNvSpPr txBox="1"/>
          <p:nvPr/>
        </p:nvSpPr>
        <p:spPr>
          <a:xfrm>
            <a:off x="724270" y="3059668"/>
            <a:ext cx="878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 of ABL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6DB73E-BCFA-499E-929A-B27667061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50" y="2190355"/>
            <a:ext cx="7991788" cy="7732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C9EB23-A9C2-C4C0-B2B5-A59518DA0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50" y="4673792"/>
            <a:ext cx="9176418" cy="83413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B6675135-ECC5-8E82-637F-D6070D7A07AC}"/>
              </a:ext>
            </a:extLst>
          </p:cNvPr>
          <p:cNvSpPr txBox="1"/>
          <p:nvPr/>
        </p:nvSpPr>
        <p:spPr>
          <a:xfrm>
            <a:off x="1596050" y="5651956"/>
            <a:ext cx="65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LGA: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local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gradient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ascent;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GGA: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global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gradient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ascent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3FE35-ACE6-0B64-AF34-D2BCF611A000}"/>
              </a:ext>
            </a:extLst>
          </p:cNvPr>
          <p:cNvSpPr txBox="1"/>
          <p:nvPr/>
        </p:nvSpPr>
        <p:spPr>
          <a:xfrm>
            <a:off x="510899" y="6289575"/>
            <a:ext cx="775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Yige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“Anti-backdoor learning: Training clean models on poisoned data.” 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2021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2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Brief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History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34109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Brief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History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456344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42544" y="103457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Unlearnable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Examples</a:t>
            </a:r>
            <a:endParaRPr lang="en-AU" sz="3600" dirty="0"/>
          </a:p>
        </p:txBody>
      </p:sp>
      <p:pic>
        <p:nvPicPr>
          <p:cNvPr id="2052" name="Picture 4" descr="408 of about 4,753,520 face images from the MegaFace face recognition training and benchmarking dataset. Faces are blurred to protect privacy. Visualization by Adam Harvey / Exposing.ai licensed under CC-BY-NC with original images licensed and attributed under Creative Commons CC-BY (attribution required, no commercial use).">
            <a:extLst>
              <a:ext uri="{FF2B5EF4-FFF2-40B4-BE49-F238E27FC236}">
                <a16:creationId xmlns:a16="http://schemas.microsoft.com/office/drawing/2014/main" id="{EA5C86B1-6583-614A-A2DE-8B5A15FDA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70" y="2132856"/>
            <a:ext cx="7664859" cy="33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7A40C8F7-1295-614E-B83A-8A4AF4442FA8}"/>
              </a:ext>
            </a:extLst>
          </p:cNvPr>
          <p:cNvSpPr txBox="1"/>
          <p:nvPr/>
        </p:nvSpPr>
        <p:spPr>
          <a:xfrm>
            <a:off x="3144599" y="6093296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exposing.ai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megaface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4B96C2-D5AF-88B4-A2A3-9BFAF665FE1C}"/>
              </a:ext>
            </a:extLst>
          </p:cNvPr>
          <p:cNvSpPr txBox="1"/>
          <p:nvPr/>
        </p:nvSpPr>
        <p:spPr>
          <a:xfrm>
            <a:off x="3047999" y="11967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互联网上充斥着大量的个人数据</a:t>
            </a:r>
          </a:p>
        </p:txBody>
      </p:sp>
    </p:spTree>
    <p:extLst>
      <p:ext uri="{BB962C8B-B14F-4D97-AF65-F5344CB8AC3E}">
        <p14:creationId xmlns:p14="http://schemas.microsoft.com/office/powerpoint/2010/main" val="313482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Personal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Data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Are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Used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For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Training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Commercial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Models</a:t>
            </a:r>
            <a:endParaRPr lang="en-AU" sz="36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E4D05BB-6A87-A246-8128-5B52892F7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1"/>
            <a:ext cx="10515600" cy="379755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 collected from the Internet: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Without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awareness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commercial models [2].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Privacy concerns [3].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C3ABCB02-DA4F-DE48-818E-18E04BB4CCBE}"/>
              </a:ext>
            </a:extLst>
          </p:cNvPr>
          <p:cNvSpPr txBox="1"/>
          <p:nvPr/>
        </p:nvSpPr>
        <p:spPr>
          <a:xfrm>
            <a:off x="614748" y="5951021"/>
            <a:ext cx="1096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Prabhu &amp; </a:t>
            </a:r>
            <a:r>
              <a:rPr lang="en-US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Abeba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"Large image datasets: A pyrrhic win for computer vision?." </a:t>
            </a:r>
            <a:r>
              <a:rPr 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arXiv:2006.16923,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2020.</a:t>
            </a:r>
          </a:p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 Hill Kashmir, “The Secretive Company That Might End Privacy as We Know It.” NY times, 2020.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[3] 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Shan, Shawn, et al. "Fawkes: Protecting personal privacy against unauthorized deep learning models.” </a:t>
            </a:r>
            <a:r>
              <a:rPr 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USENIX Security Symposium,</a:t>
            </a:r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2020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8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46687" y="116632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Unlearnable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Examples</a:t>
            </a:r>
            <a:endParaRPr lang="en-AU" sz="36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E4D05BB-6A87-A246-8128-5B52892F7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530221"/>
            <a:ext cx="10225136" cy="379755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zh-CN" sz="2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Goal: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making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unlearnable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(unusable)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machine</a:t>
            </a:r>
            <a:r>
              <a:rPr lang="zh-CN" altLang="en-US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Modify</a:t>
            </a:r>
            <a:r>
              <a:rPr lang="zh-CN" altLang="en-US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Images -&gt; Make</a:t>
            </a:r>
            <a:r>
              <a:rPr lang="zh-CN" altLang="en-US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them</a:t>
            </a:r>
            <a:r>
              <a:rPr lang="zh-CN" altLang="en-US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Useless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DD292D-BDDC-7A39-CF2B-4E9C80DC81AD}"/>
              </a:ext>
            </a:extLst>
          </p:cNvPr>
          <p:cNvSpPr txBox="1"/>
          <p:nvPr/>
        </p:nvSpPr>
        <p:spPr>
          <a:xfrm>
            <a:off x="551384" y="6289575"/>
            <a:ext cx="711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Huang, </a:t>
            </a:r>
            <a:r>
              <a:rPr kumimoji="1" lang="en-US" altLang="zh-CN" sz="1400" dirty="0" err="1"/>
              <a:t>Hanxun</a:t>
            </a:r>
            <a:r>
              <a:rPr kumimoji="1" lang="en-US" altLang="zh-CN" sz="1400" dirty="0"/>
              <a:t>, et al. “Unlearnable examples: Making personal data unexploitable.” ICLR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90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50623DF-508B-45D8-9512-A82365D80598}"/>
              </a:ext>
            </a:extLst>
          </p:cNvPr>
          <p:cNvSpPr txBox="1"/>
          <p:nvPr/>
        </p:nvSpPr>
        <p:spPr>
          <a:xfrm>
            <a:off x="1703512" y="4607528"/>
            <a:ext cx="954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Adversarial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noises</a:t>
            </a:r>
            <a:r>
              <a:rPr 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are small, imperceptible to human eyes. </a:t>
            </a:r>
          </a:p>
        </p:txBody>
      </p: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D56F199-25B0-48C5-857A-F440AEA06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13" y="2164198"/>
            <a:ext cx="6558574" cy="2016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EEBE11-5290-4D7E-BE4C-9EFBE47995CD}"/>
              </a:ext>
            </a:extLst>
          </p:cNvPr>
          <p:cNvSpPr/>
          <p:nvPr/>
        </p:nvSpPr>
        <p:spPr>
          <a:xfrm>
            <a:off x="731240" y="6289575"/>
            <a:ext cx="3303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i="1" dirty="0" err="1">
                <a:ea typeface="Microsoft YaHei UI" panose="020B0503020204020204" pitchFamily="34" charset="-122"/>
              </a:rPr>
              <a:t>Szegedy</a:t>
            </a:r>
            <a:r>
              <a:rPr lang="en-AU" sz="1400" i="1" dirty="0">
                <a:ea typeface="Microsoft YaHei UI" panose="020B0503020204020204" pitchFamily="34" charset="-122"/>
              </a:rPr>
              <a:t> et al. 2013, </a:t>
            </a:r>
            <a:r>
              <a:rPr lang="en-AU" sz="1400" i="1" dirty="0" err="1">
                <a:ea typeface="Microsoft YaHei UI" panose="020B0503020204020204" pitchFamily="34" charset="-122"/>
              </a:rPr>
              <a:t>Goodfellow</a:t>
            </a:r>
            <a:r>
              <a:rPr lang="en-AU" sz="1400" i="1" dirty="0">
                <a:ea typeface="Microsoft YaHei UI" panose="020B0503020204020204" pitchFamily="34" charset="-122"/>
              </a:rPr>
              <a:t> et al. 2014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424101" y="107686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Adversarial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Noise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=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sz="3600" b="1" dirty="0">
                <a:latin typeface="Calibri" panose="020F0502020204030204" pitchFamily="34" charset="0"/>
              </a:rPr>
              <a:t>Error-maximizing Noise</a:t>
            </a:r>
            <a:endParaRPr lang="en-A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3228F-C122-A34A-90CA-D74D45989663}"/>
              </a:ext>
            </a:extLst>
          </p:cNvPr>
          <p:cNvSpPr txBox="1"/>
          <p:nvPr/>
        </p:nvSpPr>
        <p:spPr>
          <a:xfrm>
            <a:off x="753688" y="5084192"/>
            <a:ext cx="1068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Adversarial Examples 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fool DNN at </a:t>
            </a:r>
            <a:r>
              <a:rPr lang="en-US" altLang="zh-CN" sz="20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test time 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by</a:t>
            </a:r>
            <a:r>
              <a:rPr lang="en-US" altLang="zh-CN" sz="20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maximizing errors.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64DC79-8010-43D1-9927-143522171FB1}"/>
              </a:ext>
            </a:extLst>
          </p:cNvPr>
          <p:cNvSpPr txBox="1"/>
          <p:nvPr/>
        </p:nvSpPr>
        <p:spPr>
          <a:xfrm>
            <a:off x="3202928" y="1157605"/>
            <a:ext cx="6311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cs typeface="Arial" panose="020B0604020202020204" pitchFamily="34" charset="0"/>
              </a:rPr>
              <a:t>Adversarial</a:t>
            </a:r>
            <a:r>
              <a:rPr kumimoji="1" lang="zh-CN" altLang="en-US" sz="2800" b="1" dirty="0"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cs typeface="Arial" panose="020B0604020202020204" pitchFamily="34" charset="0"/>
              </a:rPr>
              <a:t>noise</a:t>
            </a:r>
            <a:r>
              <a:rPr kumimoji="1" lang="zh-CN" altLang="en-US" sz="2800" b="1" dirty="0"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cs typeface="Arial" panose="020B0604020202020204" pitchFamily="34" charset="0"/>
              </a:rPr>
              <a:t>can</a:t>
            </a:r>
            <a:r>
              <a:rPr kumimoji="1" lang="zh-CN" altLang="en-US" sz="2800" b="1" dirty="0"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cs typeface="Arial" panose="020B0604020202020204" pitchFamily="34" charset="0"/>
              </a:rPr>
              <a:t>mislead</a:t>
            </a:r>
            <a:r>
              <a:rPr kumimoji="1" lang="zh-CN" altLang="en-US" sz="2800" b="1" dirty="0"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cs typeface="Arial" panose="020B0604020202020204" pitchFamily="34" charset="0"/>
              </a:rPr>
              <a:t>ML</a:t>
            </a:r>
            <a:r>
              <a:rPr kumimoji="1" lang="zh-CN" altLang="en-US" sz="2800" b="1" dirty="0"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cs typeface="Arial" panose="020B0604020202020204" pitchFamily="34" charset="0"/>
              </a:rPr>
              <a:t>models</a:t>
            </a:r>
            <a:endParaRPr kumimoji="1" lang="zh-CN" altLang="en-US" sz="2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27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60807B-D7B7-4205-04AA-F9A96EA0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13" y="1151232"/>
            <a:ext cx="8617774" cy="43279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10F0A4-1C47-F6A2-D561-546E6DE292A3}"/>
              </a:ext>
            </a:extLst>
          </p:cNvPr>
          <p:cNvSpPr txBox="1">
            <a:spLocks/>
          </p:cNvSpPr>
          <p:nvPr/>
        </p:nvSpPr>
        <p:spPr>
          <a:xfrm>
            <a:off x="424101" y="107686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NO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Error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to</a:t>
            </a:r>
            <a:r>
              <a:rPr lang="zh-CN" altLang="en-US" sz="3600" b="1" dirty="0">
                <a:latin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</a:rPr>
              <a:t>Learn?</a:t>
            </a:r>
            <a:endParaRPr lang="en-AU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8DA5F4-02A1-16B8-AFE0-1152984CA92D}"/>
              </a:ext>
            </a:extLst>
          </p:cNvPr>
          <p:cNvSpPr txBox="1"/>
          <p:nvPr/>
        </p:nvSpPr>
        <p:spPr>
          <a:xfrm>
            <a:off x="623392" y="6237312"/>
            <a:ext cx="8012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Huang, </a:t>
            </a:r>
            <a:r>
              <a:rPr kumimoji="1" lang="en-US" altLang="zh-CN" sz="1600" dirty="0" err="1"/>
              <a:t>Hanxun</a:t>
            </a:r>
            <a:r>
              <a:rPr kumimoji="1" lang="en-US" altLang="zh-CN" sz="1600" dirty="0"/>
              <a:t>, et al. “Unlearnable examples: Making personal data unexploitable.” ICLR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2021.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F0B680-9327-2197-4C9F-F88C4A8FF173}"/>
              </a:ext>
            </a:extLst>
          </p:cNvPr>
          <p:cNvSpPr/>
          <p:nvPr/>
        </p:nvSpPr>
        <p:spPr>
          <a:xfrm>
            <a:off x="7032104" y="980728"/>
            <a:ext cx="3528392" cy="4608512"/>
          </a:xfrm>
          <a:prstGeom prst="rect">
            <a:avLst/>
          </a:prstGeom>
          <a:noFill/>
          <a:ln w="38100">
            <a:solidFill>
              <a:srgbClr val="FF2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0068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panose="020F0502020204030204" pitchFamily="34" charset="0"/>
              </a:rPr>
              <a:t>Generating Error-Minimizing Noise</a:t>
            </a:r>
            <a:endParaRPr lang="en-AU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4ED5FE2-34DA-F54E-A2C3-BCB374FA4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14" y="3573016"/>
                <a:ext cx="12012339" cy="57075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min-min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bi-level optimization objective to find 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error-minimizing noise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4ED5FE2-34DA-F54E-A2C3-BCB374FA4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14" y="3573016"/>
                <a:ext cx="12012339" cy="5707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732A52-2080-174B-A1A3-AECBE6ADB039}"/>
                  </a:ext>
                </a:extLst>
              </p:cNvPr>
              <p:cNvSpPr txBox="1"/>
              <p:nvPr/>
            </p:nvSpPr>
            <p:spPr>
              <a:xfrm>
                <a:off x="2786248" y="2354193"/>
                <a:ext cx="6619504" cy="7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δ</m:t>
                              </m:r>
                            </m:lim>
                          </m:limLow>
                        </m:fNam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δ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N" sz="2400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δ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2600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l-GR" altLang="zh-CN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732A52-2080-174B-A1A3-AECBE6AD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248" y="2354193"/>
                <a:ext cx="6619504" cy="794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048F96F-6B8F-51D0-E647-063345725AA7}"/>
              </a:ext>
            </a:extLst>
          </p:cNvPr>
          <p:cNvSpPr txBox="1"/>
          <p:nvPr/>
        </p:nvSpPr>
        <p:spPr>
          <a:xfrm>
            <a:off x="2735794" y="1427189"/>
            <a:ext cx="6720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想要影响模型的训练那一定是一个</a:t>
            </a:r>
            <a:r>
              <a:rPr kumimoji="1" lang="zh-CN" altLang="en-US" sz="2400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双层优化问题</a:t>
            </a:r>
            <a:endParaRPr lang="zh-CN" altLang="en-US" sz="2400" dirty="0">
              <a:solidFill>
                <a:srgbClr val="FF2E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1C08EE-6C9E-AF88-8EB5-9D52E6F0C891}"/>
              </a:ext>
            </a:extLst>
          </p:cNvPr>
          <p:cNvSpPr txBox="1"/>
          <p:nvPr/>
        </p:nvSpPr>
        <p:spPr>
          <a:xfrm>
            <a:off x="623392" y="6237312"/>
            <a:ext cx="8012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Huang, </a:t>
            </a:r>
            <a:r>
              <a:rPr kumimoji="1" lang="en-US" altLang="zh-CN" sz="1600" dirty="0" err="1"/>
              <a:t>Hanxun</a:t>
            </a:r>
            <a:r>
              <a:rPr kumimoji="1" lang="en-US" altLang="zh-CN" sz="1600" dirty="0"/>
              <a:t>, et al. “Unlearnable examples: Making personal data unexploitable.” ICLR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2021.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66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3194" y="188407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panose="020F0502020204030204" pitchFamily="34" charset="0"/>
              </a:rPr>
              <a:t>Sample-wise Noise</a:t>
            </a:r>
            <a:endParaRPr lang="en-AU" sz="36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CD3E603-73D4-B6D7-1FBC-3CEA28E8852D}"/>
              </a:ext>
            </a:extLst>
          </p:cNvPr>
          <p:cNvGrpSpPr/>
          <p:nvPr/>
        </p:nvGrpSpPr>
        <p:grpSpPr>
          <a:xfrm>
            <a:off x="546325" y="2204864"/>
            <a:ext cx="11099349" cy="3299870"/>
            <a:chOff x="691308" y="3945554"/>
            <a:chExt cx="11099349" cy="32998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2398A7-AE67-A344-AD80-CC60FCC47AA8}"/>
                </a:ext>
              </a:extLst>
            </p:cNvPr>
            <p:cNvSpPr/>
            <p:nvPr/>
          </p:nvSpPr>
          <p:spPr>
            <a:xfrm>
              <a:off x="4031410" y="5333879"/>
              <a:ext cx="4629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N" sz="2800" dirty="0"/>
                <a:t>+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ABF227-E328-AD4A-AE72-8F6FCE3654DF}"/>
                </a:ext>
              </a:extLst>
            </p:cNvPr>
            <p:cNvSpPr/>
            <p:nvPr/>
          </p:nvSpPr>
          <p:spPr>
            <a:xfrm>
              <a:off x="7887668" y="5365052"/>
              <a:ext cx="4629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N" sz="2800" dirty="0"/>
                <a:t>=</a:t>
              </a:r>
            </a:p>
          </p:txBody>
        </p:sp>
        <p:pic>
          <p:nvPicPr>
            <p:cNvPr id="11" name="Picture 10" descr="clean-train-550">
              <a:extLst>
                <a:ext uri="{FF2B5EF4-FFF2-40B4-BE49-F238E27FC236}">
                  <a16:creationId xmlns:a16="http://schemas.microsoft.com/office/drawing/2014/main" id="{A9EA8144-E475-C14A-B541-B30D2307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308" y="3945555"/>
              <a:ext cx="3299868" cy="3299868"/>
            </a:xfrm>
            <a:prstGeom prst="rect">
              <a:avLst/>
            </a:prstGeom>
          </p:spPr>
        </p:pic>
        <p:pic>
          <p:nvPicPr>
            <p:cNvPr id="13" name="Picture 12" descr="minmin-s-noise-550">
              <a:extLst>
                <a:ext uri="{FF2B5EF4-FFF2-40B4-BE49-F238E27FC236}">
                  <a16:creationId xmlns:a16="http://schemas.microsoft.com/office/drawing/2014/main" id="{EDA4472B-9EF1-E848-B76B-AB38E4E8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799" y="3945555"/>
              <a:ext cx="3299869" cy="3299869"/>
            </a:xfrm>
            <a:prstGeom prst="rect">
              <a:avLst/>
            </a:prstGeom>
          </p:spPr>
        </p:pic>
        <p:pic>
          <p:nvPicPr>
            <p:cNvPr id="16" name="Picture 15" descr="minmin-s-train-550">
              <a:extLst>
                <a:ext uri="{FF2B5EF4-FFF2-40B4-BE49-F238E27FC236}">
                  <a16:creationId xmlns:a16="http://schemas.microsoft.com/office/drawing/2014/main" id="{BBADF37B-C496-364D-8525-5121A774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0788" y="3945554"/>
              <a:ext cx="3299869" cy="329986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CF9102-EB1A-49E0-7B0B-9D561F1727D5}"/>
              </a:ext>
            </a:extLst>
          </p:cNvPr>
          <p:cNvSpPr txBox="1"/>
          <p:nvPr/>
        </p:nvSpPr>
        <p:spPr>
          <a:xfrm>
            <a:off x="2999656" y="1447488"/>
            <a:ext cx="6720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每个样本都有一套自己的噪声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1EB3CB-BFB2-AE30-9443-A6BF895BB733}"/>
              </a:ext>
            </a:extLst>
          </p:cNvPr>
          <p:cNvSpPr txBox="1"/>
          <p:nvPr/>
        </p:nvSpPr>
        <p:spPr>
          <a:xfrm>
            <a:off x="623392" y="6237312"/>
            <a:ext cx="711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Huang, </a:t>
            </a:r>
            <a:r>
              <a:rPr kumimoji="1" lang="en-US" altLang="zh-CN" sz="1400" dirty="0" err="1"/>
              <a:t>Hanxun</a:t>
            </a:r>
            <a:r>
              <a:rPr kumimoji="1" lang="en-US" altLang="zh-CN" sz="1400" dirty="0"/>
              <a:t>, et al. “Unlearnable examples: Making personal data unexploitable.” ICLR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18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Class-wise Noise</a:t>
            </a:r>
            <a:endParaRPr lang="en-AU" sz="3600" dirty="0">
              <a:solidFill>
                <a:srgbClr val="00B050"/>
              </a:solidFill>
            </a:endParaRPr>
          </a:p>
        </p:txBody>
      </p:sp>
      <p:pic>
        <p:nvPicPr>
          <p:cNvPr id="5" name="Content Placeholder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7F328F0-520D-0444-BC6B-FB5337FDE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27" y="2145356"/>
            <a:ext cx="3299868" cy="3299868"/>
          </a:xfr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ACA076C-36CD-1C41-92A1-326BD4732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9" y="2145356"/>
            <a:ext cx="3299868" cy="3299868"/>
          </a:xfrm>
          <a:prstGeom prst="rect">
            <a:avLst/>
          </a:prstGeom>
        </p:spPr>
      </p:pic>
      <p:pic>
        <p:nvPicPr>
          <p:cNvPr id="12" name="Picture 1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E23E2FA-D80C-DF4D-9D69-C56248265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1" y="2145356"/>
            <a:ext cx="3299868" cy="32998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2398A7-AE67-A344-AD80-CC60FCC47AA8}"/>
              </a:ext>
            </a:extLst>
          </p:cNvPr>
          <p:cNvSpPr/>
          <p:nvPr/>
        </p:nvSpPr>
        <p:spPr>
          <a:xfrm>
            <a:off x="4031410" y="3533680"/>
            <a:ext cx="462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8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BF227-E328-AD4A-AE72-8F6FCE3654DF}"/>
              </a:ext>
            </a:extLst>
          </p:cNvPr>
          <p:cNvSpPr/>
          <p:nvPr/>
        </p:nvSpPr>
        <p:spPr>
          <a:xfrm>
            <a:off x="7887668" y="3564853"/>
            <a:ext cx="462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800" dirty="0"/>
              <a:t>=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123D8B-C79B-DCC9-383C-95C814829537}"/>
              </a:ext>
            </a:extLst>
          </p:cNvPr>
          <p:cNvSpPr txBox="1"/>
          <p:nvPr/>
        </p:nvSpPr>
        <p:spPr>
          <a:xfrm>
            <a:off x="2999656" y="1447488"/>
            <a:ext cx="6720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每类样本共享一套噪声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6C4F8-8B47-B583-0FFC-E7A1C2B9C8C5}"/>
              </a:ext>
            </a:extLst>
          </p:cNvPr>
          <p:cNvSpPr txBox="1"/>
          <p:nvPr/>
        </p:nvSpPr>
        <p:spPr>
          <a:xfrm>
            <a:off x="3431704" y="5527934"/>
            <a:ext cx="666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E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规律？为什么这一个噪声图案可以让一整类的数据没有了错误？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2F8716-32B9-3206-1CC0-94AB43FF7725}"/>
              </a:ext>
            </a:extLst>
          </p:cNvPr>
          <p:cNvSpPr txBox="1"/>
          <p:nvPr/>
        </p:nvSpPr>
        <p:spPr>
          <a:xfrm>
            <a:off x="623392" y="6289575"/>
            <a:ext cx="711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Huang, </a:t>
            </a:r>
            <a:r>
              <a:rPr kumimoji="1" lang="en-US" altLang="zh-CN" sz="1400" dirty="0" err="1"/>
              <a:t>Hanxun</a:t>
            </a:r>
            <a:r>
              <a:rPr kumimoji="1" lang="en-US" altLang="zh-CN" sz="1400" dirty="0"/>
              <a:t>, et al. “Unlearnable examples: Making personal data unexploitable.” ICLR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727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551384" y="1134709"/>
            <a:ext cx="842493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u="sng" dirty="0">
                <a:latin typeface="Calibri" panose="020F0502020204030204" pitchFamily="34" charset="0"/>
              </a:rPr>
              <a:t>Comparison the effect of different noises on training</a:t>
            </a:r>
            <a:r>
              <a:rPr lang="en-US" altLang="zh-CN" sz="2600" b="1" u="sng" dirty="0">
                <a:latin typeface="Calibri" panose="020F0502020204030204" pitchFamily="34" charset="0"/>
              </a:rPr>
              <a:t>:</a:t>
            </a:r>
            <a:endParaRPr lang="en-AU" sz="2600" u="sng" dirty="0">
              <a:solidFill>
                <a:srgbClr val="00B050"/>
              </a:solidFill>
            </a:endParaRPr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40ACC85F-8167-9044-B106-DB008BDA1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239697"/>
            <a:ext cx="3531053" cy="2789401"/>
          </a:xfr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1E2A7D48-9E7E-5F4C-852D-B19D5EFF1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89" y="2239696"/>
            <a:ext cx="3531053" cy="2789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35F0DD-AA13-6F4E-A555-24958D496596}"/>
              </a:ext>
            </a:extLst>
          </p:cNvPr>
          <p:cNvSpPr/>
          <p:nvPr/>
        </p:nvSpPr>
        <p:spPr>
          <a:xfrm>
            <a:off x="2135560" y="5477069"/>
            <a:ext cx="7920882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Error-Minimizing noise can create unlearnable examples in both settings.</a:t>
            </a:r>
            <a:endParaRPr lang="en-US" altLang="zh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FE96A-3DB9-E98C-0C02-04C9657709B5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Experiments</a:t>
            </a:r>
            <a:endParaRPr lang="en-AU" sz="3600" dirty="0">
              <a:solidFill>
                <a:srgbClr val="00B05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F89730-C0A7-3163-6B4F-8F331D040328}"/>
              </a:ext>
            </a:extLst>
          </p:cNvPr>
          <p:cNvSpPr txBox="1"/>
          <p:nvPr/>
        </p:nvSpPr>
        <p:spPr>
          <a:xfrm>
            <a:off x="623392" y="6309320"/>
            <a:ext cx="711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Huang, </a:t>
            </a:r>
            <a:r>
              <a:rPr kumimoji="1" lang="en-US" altLang="zh-CN" sz="1400" dirty="0" err="1"/>
              <a:t>Hanxun</a:t>
            </a:r>
            <a:r>
              <a:rPr kumimoji="1" lang="en-US" altLang="zh-CN" sz="1400" dirty="0"/>
              <a:t>, et al. “Unlearnable examples: Making personal data unexploitable.” ICLR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08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F6E4D90-F2FE-AAAA-B488-331184C4C5B0}"/>
              </a:ext>
            </a:extLst>
          </p:cNvPr>
          <p:cNvSpPr/>
          <p:nvPr/>
        </p:nvSpPr>
        <p:spPr>
          <a:xfrm>
            <a:off x="1559496" y="1916832"/>
            <a:ext cx="2592288" cy="5760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Taxonomy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533B-D029-F723-52B8-AAF17468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160748"/>
            <a:ext cx="4734210" cy="4536504"/>
          </a:xfrm>
        </p:spPr>
        <p:txBody>
          <a:bodyPr>
            <a:normAutofit/>
          </a:bodyPr>
          <a:lstStyle/>
          <a:p>
            <a:pPr marL="306388" marR="0" lvl="0" indent="-306388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Pct val="120000"/>
              <a:buFont typeface="Arial" charset="0"/>
              <a:buChar char="•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Attack timing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2E14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Poisoning attack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Evasion attack</a:t>
            </a:r>
          </a:p>
          <a:p>
            <a:pPr marL="306388" marR="0" lvl="0" indent="-306388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Pct val="120000"/>
              <a:buFont typeface="Arial" charset="0"/>
              <a:buChar char="•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Attacker’s goal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Targeted attack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Untargeted attack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BA8C69-1FEF-C7CF-3A8D-E00B4AFE27FD}"/>
              </a:ext>
            </a:extLst>
          </p:cNvPr>
          <p:cNvSpPr txBox="1">
            <a:spLocks/>
          </p:cNvSpPr>
          <p:nvPr/>
        </p:nvSpPr>
        <p:spPr bwMode="auto">
          <a:xfrm>
            <a:off x="5951984" y="908720"/>
            <a:ext cx="473421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  <a:noAutofit/>
          </a:bodyPr>
          <a:lstStyle>
            <a:lvl1pPr marL="306388" indent="-3063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Font typeface="Arial" charset="0"/>
              <a:buChar char="•"/>
              <a:defRPr sz="2200">
                <a:solidFill>
                  <a:srgbClr val="000000"/>
                </a:solidFill>
                <a:latin typeface="+mn-lt"/>
                <a:ea typeface="ＭＳ Ｐゴシック" charset="-128"/>
                <a:cs typeface="+mn-cs"/>
              </a:defRPr>
            </a:lvl1pPr>
            <a:lvl2pPr marL="846138" indent="-309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33985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8764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4130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950380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486813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4023246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559678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Attacker’s knowledge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Black-box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White-box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Gray-box</a:t>
            </a:r>
          </a:p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Universality 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Individual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Universal</a:t>
            </a:r>
          </a:p>
          <a:p>
            <a:pPr>
              <a:spcBef>
                <a:spcPts val="0"/>
              </a:spcBef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019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0D9E-88AC-434C-9E90-08CB34C4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the noise transferable to other models?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Yes</a:t>
            </a:r>
          </a:p>
          <a:p>
            <a:pPr>
              <a:buFont typeface="Wingdings" pitchFamily="2" charset="2"/>
              <a:buChar char="q"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the noise transferable to other datasets?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Yes</a:t>
            </a:r>
          </a:p>
          <a:p>
            <a:pPr>
              <a:buFont typeface="Wingdings" pitchFamily="2" charset="2"/>
              <a:buChar char="ü"/>
            </a:pPr>
            <a:endParaRPr lang="en-US" dirty="0">
              <a:solidFill>
                <a:schemeClr val="accent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the noise robust to data augmentation?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B019A-D47F-BA78-56AA-09173B948CA6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Experiments</a:t>
            </a:r>
            <a:endParaRPr lang="en-A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3194" y="980728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What percentage of the data needs to be unlearnable?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ABF0B4F0-C82F-1645-8CC5-7C4D4EDE2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772816"/>
            <a:ext cx="4536504" cy="362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7D7B1D-2EAD-6E6D-2638-674538F3D8BB}"/>
              </a:ext>
            </a:extLst>
          </p:cNvPr>
          <p:cNvSpPr txBox="1"/>
          <p:nvPr/>
        </p:nvSpPr>
        <p:spPr>
          <a:xfrm>
            <a:off x="3179676" y="5692606"/>
            <a:ext cx="583264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Unfortunately,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poisoned.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5AB768-96F7-539D-95B9-4962C2701C88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Experiments</a:t>
            </a:r>
            <a:endParaRPr lang="en-A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869538" y="1283507"/>
            <a:ext cx="1058517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How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about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protecting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part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of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the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data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or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just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one</a:t>
            </a:r>
            <a:r>
              <a:rPr lang="zh-CN" altLang="en-US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class?</a:t>
            </a:r>
            <a:endParaRPr lang="en-AU" sz="2400" b="1" u="sng" dirty="0"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50DECD5-D9B6-2E4C-A211-14E3E1A6A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2204864"/>
            <a:ext cx="10717428" cy="2679357"/>
          </a:xfrm>
          <a:prstGeom prst="rect">
            <a:avLst/>
          </a:prstGeom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93A9A7D9-883F-F144-D400-A613194AD4A4}"/>
              </a:ext>
            </a:extLst>
          </p:cNvPr>
          <p:cNvSpPr/>
          <p:nvPr/>
        </p:nvSpPr>
        <p:spPr>
          <a:xfrm>
            <a:off x="2135560" y="5477069"/>
            <a:ext cx="7920882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Unlearnable Examples will not contribute to model training.</a:t>
            </a:r>
            <a:endParaRPr lang="en-US" altLang="zh-CN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3EE4E3-F8C7-36BA-536B-55805D41DFF8}"/>
              </a:ext>
            </a:extLst>
          </p:cNvPr>
          <p:cNvSpPr txBox="1">
            <a:spLocks/>
          </p:cNvSpPr>
          <p:nvPr/>
        </p:nvSpPr>
        <p:spPr>
          <a:xfrm>
            <a:off x="323194" y="188640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Experiments</a:t>
            </a:r>
            <a:endParaRPr lang="en-A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7ECA49B-6B09-394B-8E29-DA10E8641DE9}"/>
              </a:ext>
            </a:extLst>
          </p:cNvPr>
          <p:cNvSpPr txBox="1">
            <a:spLocks/>
          </p:cNvSpPr>
          <p:nvPr/>
        </p:nvSpPr>
        <p:spPr>
          <a:xfrm>
            <a:off x="323194" y="189467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Protecting</a:t>
            </a: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Face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lang="en-AU" sz="36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C58BF6-ACF1-544D-99D4-EBE66CF06EAB}"/>
              </a:ext>
            </a:extLst>
          </p:cNvPr>
          <p:cNvSpPr txBox="1">
            <a:spLocks/>
          </p:cNvSpPr>
          <p:nvPr/>
        </p:nvSpPr>
        <p:spPr>
          <a:xfrm>
            <a:off x="2495600" y="4725144"/>
            <a:ext cx="9289032" cy="115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No more facial recognitions?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If everyone post unlearnable images.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5E96-E8C4-4B40-8821-0440B7DE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73" y="1287658"/>
            <a:ext cx="7651453" cy="28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FF6C16-E8FC-4EE3-AFAE-AC7BBAC4E228}"/>
              </a:ext>
            </a:extLst>
          </p:cNvPr>
          <p:cNvSpPr txBox="1">
            <a:spLocks/>
          </p:cNvSpPr>
          <p:nvPr/>
        </p:nvSpPr>
        <p:spPr>
          <a:xfrm>
            <a:off x="161597" y="116632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</a:rPr>
              <a:t>Conclusion &amp; Limitations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701572-4CF1-B248-88D0-64183314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225" y="1348250"/>
            <a:ext cx="10515600" cy="344890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 new exciting research problem.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Unlearnable Examples.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Error-minimizing noise.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Limitations to representational learning.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Limitations to adversarial training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被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ICLR2022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的一篇工作解决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Robust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Unlearnable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Examples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9C1197-2C7E-ADFB-AD5D-FE8EB5BCC4BF}"/>
              </a:ext>
            </a:extLst>
          </p:cNvPr>
          <p:cNvSpPr txBox="1"/>
          <p:nvPr/>
        </p:nvSpPr>
        <p:spPr>
          <a:xfrm>
            <a:off x="739443" y="5082252"/>
            <a:ext cx="114492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Related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works:</a:t>
            </a:r>
          </a:p>
          <a:p>
            <a:pPr marL="342900" indent="-342900">
              <a:buAutoNum type="arabicPeriod"/>
            </a:pPr>
            <a:r>
              <a:rPr lang="en-AU" altLang="zh-CN" sz="1400" i="0" dirty="0" err="1">
                <a:solidFill>
                  <a:srgbClr val="222222"/>
                </a:solidFill>
                <a:effectLst/>
              </a:rPr>
              <a:t>Cherepanova</a:t>
            </a:r>
            <a:r>
              <a:rPr lang="en-AU" altLang="zh-CN" sz="1400" i="0" dirty="0">
                <a:solidFill>
                  <a:srgbClr val="222222"/>
                </a:solidFill>
                <a:effectLst/>
              </a:rPr>
              <a:t> et al. "</a:t>
            </a:r>
            <a:r>
              <a:rPr lang="en-AU" altLang="zh-CN" sz="1400" i="0" dirty="0" err="1">
                <a:solidFill>
                  <a:srgbClr val="222222"/>
                </a:solidFill>
                <a:effectLst/>
              </a:rPr>
              <a:t>LowKey</a:t>
            </a:r>
            <a:r>
              <a:rPr lang="en-AU" altLang="zh-CN" sz="1400" i="0" dirty="0">
                <a:solidFill>
                  <a:srgbClr val="222222"/>
                </a:solidFill>
                <a:effectLst/>
              </a:rPr>
              <a:t>: Leveraging Adversarial Attacks to Protect Social Media Users from Facial Recognition." </a:t>
            </a:r>
            <a:r>
              <a:rPr lang="en-AU" altLang="zh-CN" sz="1400" i="1" dirty="0">
                <a:solidFill>
                  <a:srgbClr val="222222"/>
                </a:solidFill>
                <a:effectLst/>
              </a:rPr>
              <a:t> ICLR</a:t>
            </a:r>
            <a:r>
              <a:rPr lang="en-US" altLang="zh-CN" sz="1400" i="1" dirty="0">
                <a:solidFill>
                  <a:srgbClr val="222222"/>
                </a:solidFill>
                <a:effectLst/>
              </a:rPr>
              <a:t>,</a:t>
            </a:r>
            <a:r>
              <a:rPr lang="en-AU" altLang="zh-CN" sz="1400" i="0" dirty="0">
                <a:solidFill>
                  <a:srgbClr val="222222"/>
                </a:solidFill>
                <a:effectLst/>
              </a:rPr>
              <a:t> 2021.</a:t>
            </a:r>
          </a:p>
          <a:p>
            <a:pPr marL="342900" indent="-342900">
              <a:buFontTx/>
              <a:buAutoNum type="arabicPeriod"/>
            </a:pPr>
            <a:r>
              <a:rPr kumimoji="1" lang="en-AU" altLang="zh-CN" sz="1400" dirty="0"/>
              <a:t>Fowl et al. “Adversarial Examples Make Strong Poisons.”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NeurIPS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2021.</a:t>
            </a:r>
          </a:p>
          <a:p>
            <a:pPr marL="342900" indent="-342900">
              <a:buFontTx/>
              <a:buAutoNum type="arabicPeriod"/>
            </a:pPr>
            <a:r>
              <a:rPr kumimoji="1" lang="en-AU" altLang="zh-CN" sz="1400" dirty="0"/>
              <a:t>Fowl et al. "Preventing unauthorized use of proprietary data: Poisoning for secure dataset release."  arXiv:2103.02683</a:t>
            </a:r>
          </a:p>
          <a:p>
            <a:pPr marL="342900" indent="-342900">
              <a:buFontTx/>
              <a:buAutoNum type="arabicPeriod"/>
            </a:pPr>
            <a:r>
              <a:rPr kumimoji="1" lang="en-AU" altLang="zh-CN" sz="1400" dirty="0" err="1"/>
              <a:t>Radiya</a:t>
            </a:r>
            <a:r>
              <a:rPr kumimoji="1" lang="en-AU" altLang="zh-CN" sz="1400" dirty="0"/>
              <a:t>-Dixit and </a:t>
            </a:r>
            <a:r>
              <a:rPr kumimoji="1" lang="en-AU" altLang="zh-CN" sz="1400" dirty="0" err="1"/>
              <a:t>Tramèr</a:t>
            </a:r>
            <a:r>
              <a:rPr kumimoji="1" lang="en-AU" altLang="zh-CN" sz="1400" dirty="0"/>
              <a:t>. "Data Poisoning Won't Save You From Facial Recognition." arXiv:2106.14851</a:t>
            </a:r>
          </a:p>
          <a:p>
            <a:pPr marL="342900" indent="-342900">
              <a:buFontTx/>
              <a:buAutoNum type="arabicPeriod"/>
            </a:pPr>
            <a:r>
              <a:rPr lang="en-AU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Shan et al. “Fawkes: Protecting privacy against unauthorized deep learning models.” 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USENIX</a:t>
            </a:r>
            <a:r>
              <a:rPr lang="zh-CN" altLang="en-US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Security,</a:t>
            </a:r>
            <a:r>
              <a:rPr lang="zh-CN" altLang="en-US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0150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71"/>
    </mc:Choice>
    <mc:Fallback xmlns="">
      <p:transition spd="slow" advTm="2317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23618-AD49-B692-61DD-CC30314A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Unlearnable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6AC67-CB14-ABE7-D9F3-5128ADDE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2524"/>
            <a:ext cx="7772400" cy="28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03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E45B7-F9DB-C3E3-098F-50096FDB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Against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Labelling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CE0AEA-6FE1-C4D4-74CE-53AF7A6D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99" y="1196752"/>
            <a:ext cx="685420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212C5-3E9D-9510-17B7-691774FE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232CF2-2FF6-A66B-6D09-6975A3D6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15" y="1659945"/>
            <a:ext cx="4322440" cy="29438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C6E520-DCB5-2AD5-8DA7-A57162AE7CFB}"/>
              </a:ext>
            </a:extLst>
          </p:cNvPr>
          <p:cNvSpPr txBox="1"/>
          <p:nvPr/>
        </p:nvSpPr>
        <p:spPr>
          <a:xfrm>
            <a:off x="6115743" y="1558655"/>
            <a:ext cx="4876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黑体" panose="02010609060101010101" pitchFamily="49" charset="-122"/>
              </a:rPr>
              <a:t>Error-minimizing noise </a:t>
            </a:r>
            <a:r>
              <a:rPr lang="zh-CN" altLang="en-US" sz="2400" dirty="0">
                <a:ea typeface="黑体" panose="02010609060101010101" pitchFamily="49" charset="-122"/>
              </a:rPr>
              <a:t>使模型的训练损失下降到</a:t>
            </a:r>
            <a:r>
              <a:rPr lang="en-US" altLang="zh-CN" sz="2400" dirty="0"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ea typeface="黑体" panose="02010609060101010101" pitchFamily="49" charset="-122"/>
              </a:rPr>
              <a:t>来让模型觉得“已经没有什么信息可学了”</a:t>
            </a:r>
            <a:r>
              <a:rPr lang="en-US" altLang="zh-CN" sz="2400" dirty="0">
                <a:ea typeface="黑体" panose="02010609060101010101" pitchFamily="49" charset="-122"/>
              </a:rPr>
              <a:t>[1]</a:t>
            </a:r>
            <a:r>
              <a:rPr lang="zh-CN" altLang="en-US" sz="2400" dirty="0">
                <a:ea typeface="黑体" panose="02010609060101010101" pitchFamily="49" charset="-122"/>
              </a:rPr>
              <a:t>。</a:t>
            </a:r>
            <a:endParaRPr lang="en-US" altLang="zh-CN" sz="2400" dirty="0">
              <a:ea typeface="黑体" panose="02010609060101010101" pitchFamily="49" charset="-122"/>
            </a:endParaRP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altLang="zh-CN" sz="2400" dirty="0">
              <a:ea typeface="黑体" panose="02010609060101010101" pitchFamily="49" charset="-122"/>
            </a:endParaRP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黑体" panose="02010609060101010101" pitchFamily="49" charset="-122"/>
              </a:rPr>
              <a:t>Adversarial Poisoning </a:t>
            </a:r>
            <a:r>
              <a:rPr lang="zh-CN" altLang="en-US" sz="2400" dirty="0">
                <a:ea typeface="黑体" panose="02010609060101010101" pitchFamily="49" charset="-122"/>
              </a:rPr>
              <a:t>利用非鲁棒特征</a:t>
            </a:r>
            <a:r>
              <a:rPr lang="en-US" altLang="zh-CN" sz="2400" dirty="0">
                <a:ea typeface="黑体" panose="02010609060101010101" pitchFamily="49" charset="-122"/>
              </a:rPr>
              <a:t>[2]</a:t>
            </a:r>
            <a:r>
              <a:rPr lang="zh-CN" altLang="en-US" sz="2400" dirty="0">
                <a:ea typeface="黑体" panose="02010609060101010101" pitchFamily="49" charset="-122"/>
              </a:rPr>
              <a:t>这个概念使模型去学习错误的非鲁棒特征</a:t>
            </a:r>
            <a:r>
              <a:rPr lang="en-US" altLang="zh-CN" sz="2400" dirty="0">
                <a:ea typeface="黑体" panose="02010609060101010101" pitchFamily="49" charset="-122"/>
              </a:rPr>
              <a:t>[3]</a:t>
            </a:r>
            <a:r>
              <a:rPr lang="zh-CN" altLang="en-US" sz="2400" dirty="0">
                <a:ea typeface="黑体" panose="02010609060101010101" pitchFamily="49" charset="-122"/>
              </a:rPr>
              <a:t>。</a:t>
            </a:r>
            <a:endParaRPr lang="en-US" altLang="zh-CN" sz="2400" dirty="0"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B36AE-3730-CE28-DF5E-E4A3E4715A56}"/>
              </a:ext>
            </a:extLst>
          </p:cNvPr>
          <p:cNvSpPr/>
          <p:nvPr/>
        </p:nvSpPr>
        <p:spPr>
          <a:xfrm>
            <a:off x="623392" y="5858688"/>
            <a:ext cx="792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[1] </a:t>
            </a:r>
            <a:r>
              <a:rPr lang="en-US" altLang="zh-CN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Unlearnable</a:t>
            </a: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examples: Making personal data </a:t>
            </a:r>
            <a:r>
              <a:rPr lang="en-US" altLang="zh-CN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unexploitable</a:t>
            </a: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ICLR 2021.</a:t>
            </a:r>
          </a:p>
          <a:p>
            <a:pPr>
              <a:buNone/>
            </a:pP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[2] Adversarial Examples Are Not Bugs, They Are Features, </a:t>
            </a:r>
            <a:r>
              <a:rPr lang="en-US" altLang="zh-CN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NeurIPS</a:t>
            </a: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2019.</a:t>
            </a:r>
          </a:p>
          <a:p>
            <a:pPr>
              <a:buNone/>
            </a:pP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[3] Adversarial examples make strong poisons,  </a:t>
            </a:r>
            <a:r>
              <a:rPr lang="en-US" altLang="zh-CN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NeurIPS</a:t>
            </a: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2021.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14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A38F6-A7AC-CEB8-90F6-E6F35B3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361040" cy="572971"/>
          </a:xfrm>
        </p:spPr>
        <p:txBody>
          <a:bodyPr/>
          <a:lstStyle/>
          <a:p>
            <a:r>
              <a:rPr lang="en-US" altLang="zh-CN" dirty="0"/>
              <a:t>Universal Adversarial Perturbation</a:t>
            </a:r>
            <a:r>
              <a:rPr lang="zh-CN" altLang="en-US" dirty="0"/>
              <a:t> </a:t>
            </a:r>
            <a:r>
              <a:rPr lang="en-US" altLang="zh-CN" dirty="0"/>
              <a:t>(UAP)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6A0233-53A7-C23C-0A5D-21A18FB963FA}"/>
              </a:ext>
            </a:extLst>
          </p:cNvPr>
          <p:cNvSpPr/>
          <p:nvPr/>
        </p:nvSpPr>
        <p:spPr>
          <a:xfrm>
            <a:off x="326976" y="6074132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[1] Universal adversarial perturbations, CVPR2017.</a:t>
            </a:r>
          </a:p>
          <a:p>
            <a:pPr>
              <a:buNone/>
            </a:pPr>
            <a:r>
              <a:rPr lang="en-US" altLang="zh-CN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[2] ImageNet Pre-training Also Transfers Non-robustness, AAAI2023.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B6821D-5CB7-BA80-83B0-6FB16771A295}"/>
              </a:ext>
            </a:extLst>
          </p:cNvPr>
          <p:cNvSpPr txBox="1"/>
          <p:nvPr/>
        </p:nvSpPr>
        <p:spPr>
          <a:xfrm>
            <a:off x="4655840" y="2110169"/>
            <a:ext cx="680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黑体" panose="02010609060101010101" pitchFamily="49" charset="-122"/>
              </a:rPr>
              <a:t>Universal Adversarial Perturbation (UAP) </a:t>
            </a:r>
            <a:r>
              <a:rPr lang="zh-CN" altLang="en-US" sz="2400" dirty="0">
                <a:ea typeface="黑体" panose="02010609060101010101" pitchFamily="49" charset="-122"/>
              </a:rPr>
              <a:t>是指被施加在任一图像上之后都弄愚弄模型的一种</a:t>
            </a:r>
            <a:r>
              <a:rPr lang="en-US" altLang="zh-CN" sz="2400" dirty="0">
                <a:ea typeface="黑体" panose="02010609060101010101" pitchFamily="49" charset="-122"/>
              </a:rPr>
              <a:t>class-wise</a:t>
            </a: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ea typeface="黑体" panose="02010609060101010101" pitchFamily="49" charset="-122"/>
              </a:rPr>
              <a:t>perturbation[1]</a:t>
            </a:r>
            <a:r>
              <a:rPr lang="zh-CN" altLang="en-US" sz="2400" dirty="0">
                <a:ea typeface="黑体" panose="02010609060101010101" pitchFamily="49" charset="-122"/>
              </a:rPr>
              <a:t>。</a:t>
            </a:r>
            <a:endParaRPr lang="en-US" altLang="zh-CN" sz="2400" dirty="0">
              <a:ea typeface="黑体" panose="02010609060101010101" pitchFamily="49" charset="-122"/>
            </a:endParaRP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endParaRPr lang="en-US" altLang="zh-CN" sz="2400" dirty="0">
              <a:ea typeface="黑体" panose="02010609060101010101" pitchFamily="49" charset="-122"/>
            </a:endParaRP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黑体" panose="02010609060101010101" pitchFamily="49" charset="-122"/>
              </a:rPr>
              <a:t>它既可以“覆盖”图像中原本的语义特征，还可以“独立”地工作</a:t>
            </a:r>
            <a:r>
              <a:rPr lang="en-US" altLang="zh-CN" sz="2400" dirty="0">
                <a:ea typeface="黑体" panose="02010609060101010101" pitchFamily="49" charset="-122"/>
              </a:rPr>
              <a:t>[2]</a:t>
            </a:r>
            <a:r>
              <a:rPr lang="zh-CN" altLang="en-US" sz="2400" dirty="0">
                <a:ea typeface="黑体" panose="02010609060101010101" pitchFamily="49" charset="-122"/>
              </a:rPr>
              <a:t>。</a:t>
            </a:r>
            <a:endParaRPr lang="en-US" altLang="zh-CN" sz="2400" dirty="0"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54350-2580-1480-E79E-8DC7FB48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086738"/>
            <a:ext cx="3810000" cy="23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28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AEB85-CE69-6F99-C7D2-D5148CD7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Unlearnable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(UCs)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5AE23-4E6E-9C2C-189D-17DDC0A84DBE}"/>
              </a:ext>
            </a:extLst>
          </p:cNvPr>
          <p:cNvSpPr txBox="1"/>
          <p:nvPr/>
        </p:nvSpPr>
        <p:spPr>
          <a:xfrm>
            <a:off x="1905000" y="148478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None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在不依赖标签信息（分类层）的前提下，实现打破一致性（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uniformity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）和差异性（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discrepancy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0F62CA-FF38-3C9D-90E3-C457CF7A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68620"/>
            <a:ext cx="9144000" cy="34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8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587A63-4BF9-92AC-4C53-C3F16938C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444023"/>
            <a:ext cx="7488832" cy="4189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Evasion (Causation) attack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AU" sz="1800" dirty="0"/>
              <a:t>Test time attack</a:t>
            </a:r>
          </a:p>
          <a:p>
            <a:pPr lvl="1">
              <a:lnSpc>
                <a:spcPct val="150000"/>
              </a:lnSpc>
            </a:pPr>
            <a:r>
              <a:rPr lang="en-AU" sz="1800" dirty="0"/>
              <a:t>Change input example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Poisoning attack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Training time attack</a:t>
            </a:r>
          </a:p>
          <a:p>
            <a:pPr lvl="1">
              <a:lnSpc>
                <a:spcPct val="150000"/>
              </a:lnSpc>
            </a:pPr>
            <a:r>
              <a:rPr lang="en-AU" sz="1800" dirty="0"/>
              <a:t>Change classification boundary 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822032-29EE-3333-52BA-A335BC6B1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b="34397"/>
          <a:stretch/>
        </p:blipFill>
        <p:spPr bwMode="auto">
          <a:xfrm>
            <a:off x="7123714" y="3256654"/>
            <a:ext cx="3112982" cy="2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A6B8C5-5449-0867-BC1D-5E843473C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2" b="34397"/>
          <a:stretch/>
        </p:blipFill>
        <p:spPr bwMode="auto">
          <a:xfrm>
            <a:off x="7464152" y="1039812"/>
            <a:ext cx="2551548" cy="18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5364D25-FDCD-9D79-12CD-9E89F22F9D09}"/>
              </a:ext>
            </a:extLst>
          </p:cNvPr>
          <p:cNvSpPr/>
          <p:nvPr/>
        </p:nvSpPr>
        <p:spPr>
          <a:xfrm>
            <a:off x="1487488" y="3256654"/>
            <a:ext cx="9217024" cy="2376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535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5DAE8-8F16-9791-F094-6EA5608E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Initial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7303DD-BDF8-A19E-89EA-C8110D60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44" y="2036575"/>
            <a:ext cx="3877392" cy="2688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13C3E8-E5CD-B5CE-F198-FCB3E8BC19C3}"/>
                  </a:ext>
                </a:extLst>
              </p:cNvPr>
              <p:cNvSpPr txBox="1"/>
              <p:nvPr/>
            </p:nvSpPr>
            <p:spPr>
              <a:xfrm>
                <a:off x="5879976" y="1655575"/>
                <a:ext cx="4343400" cy="245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Tx/>
                  <a:buFontTx/>
                  <a:buChar char="-"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给定代理模型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输入干净的数据集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可以得到特征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=[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]</m:t>
                    </m:r>
                  </m:oMath>
                </a14:m>
                <a:r>
                  <a:rPr lang="en-US" altLang="zh-CN" sz="2400" dirty="0"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是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样本数。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marL="342900" indent="-342900">
                  <a:buClrTx/>
                  <a:buFontTx/>
                  <a:buChar char="-"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使用</a:t>
                </a:r>
                <a:r>
                  <a:rPr lang="en-US" altLang="zh-CN" sz="2400" dirty="0"/>
                  <a:t>K-means</a:t>
                </a:r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分为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个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簇：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}</m:t>
                    </m:r>
                  </m:oMath>
                </a14:m>
                <a:r>
                  <a:rPr lang="en-US" altLang="zh-CN" sz="2400" dirty="0"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对应的簇中心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={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。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613C3E8-E5CD-B5CE-F198-FCB3E8BC1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655575"/>
                <a:ext cx="4343400" cy="2457019"/>
              </a:xfrm>
              <a:prstGeom prst="rect">
                <a:avLst/>
              </a:prstGeom>
              <a:blipFill>
                <a:blip r:embed="rId3"/>
                <a:stretch>
                  <a:fillRect l="-2339" t="-3093" r="-9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2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E828A-0791-BB51-0D80-B846E9E4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Disrupting Discrepancy and Uniformity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E935AC6-B366-CEBF-8DE3-D0EF83EE48DA}"/>
                  </a:ext>
                </a:extLst>
              </p:cNvPr>
              <p:cNvSpPr txBox="1"/>
              <p:nvPr/>
            </p:nvSpPr>
            <p:spPr>
              <a:xfrm>
                <a:off x="6073080" y="1259545"/>
                <a:ext cx="4343400" cy="1643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Tx/>
                  <a:buFontTx/>
                  <a:buChar char="-"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先“聚集”再“转圈”。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marL="342900" indent="-342900">
                  <a:buClrTx/>
                  <a:buFontTx/>
                  <a:buChar char="-"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每一个簇有一个固定的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cluster-wise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噪声，也就是要生成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个噪声。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E935AC6-B366-CEBF-8DE3-D0EF83EE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080" y="1259545"/>
                <a:ext cx="4343400" cy="1643527"/>
              </a:xfrm>
              <a:prstGeom prst="rect">
                <a:avLst/>
              </a:prstGeom>
              <a:blipFill>
                <a:blip r:embed="rId2"/>
                <a:stretch>
                  <a:fillRect l="-2332" t="-4615"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E2ED887-8A00-F2CA-86A7-8020E5FC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80" y="1107145"/>
            <a:ext cx="3877392" cy="22191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94330E-B6AD-338D-605D-744FD2CF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80" y="4231345"/>
            <a:ext cx="3834716" cy="2188654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F42090DB-A685-EC76-F34B-76DE05E0EF16}"/>
              </a:ext>
            </a:extLst>
          </p:cNvPr>
          <p:cNvSpPr/>
          <p:nvPr/>
        </p:nvSpPr>
        <p:spPr>
          <a:xfrm>
            <a:off x="3253680" y="3545545"/>
            <a:ext cx="838200" cy="3048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3B7594-CCF1-F5AD-2187-5D7568DCD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80" y="3433628"/>
            <a:ext cx="3662363" cy="301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6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0901F-1CF2-71FC-E1AD-2B106992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Methodology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C7A80-3EAD-1650-575D-67AA953A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74" y="1052736"/>
            <a:ext cx="9187052" cy="3352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323093-B46D-FEB6-B2AE-767B7CB4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56" y="4504056"/>
            <a:ext cx="7786688" cy="19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55DE2-6897-5FAA-B82E-406D9C26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34514-2AAD-2160-2710-856BCF66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8" y="1556792"/>
            <a:ext cx="1074199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7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55DE2-6897-5FAA-B82E-406D9C26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B66E2E-8011-3289-F028-E7994BC1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04" y="1072166"/>
            <a:ext cx="7595592" cy="50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55DE2-6897-5FAA-B82E-406D9C26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F67D8-F654-19BB-050A-F13C05F8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11" y="1556792"/>
            <a:ext cx="7772400" cy="2140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6AE382-3015-41C9-6643-89FBA128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0" y="4238999"/>
            <a:ext cx="8222456" cy="1499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4622D4-28D0-1EBE-D75A-A5BB53F56124}"/>
              </a:ext>
            </a:extLst>
          </p:cNvPr>
          <p:cNvSpPr txBox="1"/>
          <p:nvPr/>
        </p:nvSpPr>
        <p:spPr>
          <a:xfrm>
            <a:off x="9568226" y="2770856"/>
            <a:ext cx="221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Dataset:</a:t>
            </a:r>
            <a:r>
              <a:rPr lang="en" altLang="zh-CN" dirty="0"/>
              <a:t>37-class Pets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4D710A-666C-329F-6696-22796CE8FA6C}"/>
              </a:ext>
            </a:extLst>
          </p:cNvPr>
          <p:cNvSpPr txBox="1"/>
          <p:nvPr/>
        </p:nvSpPr>
        <p:spPr>
          <a:xfrm>
            <a:off x="9568226" y="4988819"/>
            <a:ext cx="221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Dataset:</a:t>
            </a:r>
            <a:r>
              <a:rPr lang="en" altLang="zh-CN" dirty="0"/>
              <a:t>37-class Pets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29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D6702-2D36-D77D-0734-CB420C6A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Transferable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Unlearnable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65376-0954-9B8B-2E0D-49967890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04" y="1511271"/>
            <a:ext cx="8786192" cy="38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42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C34F4-906A-8588-B647-93684829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Separability</a:t>
            </a:r>
            <a:endParaRPr kumimoji="1" lang="zh-CN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06BA38-CA40-FCE4-A9ED-D9E198C4594B}"/>
              </a:ext>
            </a:extLst>
          </p:cNvPr>
          <p:cNvSpPr txBox="1"/>
          <p:nvPr/>
        </p:nvSpPr>
        <p:spPr>
          <a:xfrm>
            <a:off x="441789" y="1177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7758EC9-2312-A382-3730-B86226AAD147}"/>
              </a:ext>
            </a:extLst>
          </p:cNvPr>
          <p:cNvSpPr txBox="1"/>
          <p:nvPr/>
        </p:nvSpPr>
        <p:spPr>
          <a:xfrm>
            <a:off x="441789" y="6308444"/>
            <a:ext cx="8735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</a:rPr>
              <a:t>Availability Attacks Create Shortcuts.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Yu, Da et al. 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KDD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2022.</a:t>
            </a:r>
            <a:endParaRPr lang="en-US" sz="1400" i="1" dirty="0">
              <a:latin typeface="Arial" panose="020B06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7F78F92-93DA-A44F-E5C5-657CEC840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62" y="1103222"/>
            <a:ext cx="7886700" cy="220468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Class-wise</a:t>
            </a:r>
            <a:r>
              <a:rPr lang="zh-CN" altLang="en-US" sz="2400" dirty="0"/>
              <a:t> </a:t>
            </a:r>
            <a:r>
              <a:rPr lang="en-US" altLang="zh-CN" sz="2400" dirty="0"/>
              <a:t>perturbations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4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553C826B-A2ED-6281-9051-FFA87035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64" y="1832858"/>
            <a:ext cx="4585366" cy="115001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7B4E51D9-9C59-E2FE-F1F8-F858D54E5288}"/>
              </a:ext>
            </a:extLst>
          </p:cNvPr>
          <p:cNvSpPr txBox="1"/>
          <p:nvPr/>
        </p:nvSpPr>
        <p:spPr>
          <a:xfrm>
            <a:off x="1249240" y="21719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EMN</a:t>
            </a:r>
            <a:endParaRPr lang="en-CN" dirty="0"/>
          </a:p>
        </p:txBody>
      </p:sp>
      <p:pic>
        <p:nvPicPr>
          <p:cNvPr id="11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579DD29-6B5D-D02E-FFCA-E99979CC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10" y="3429000"/>
            <a:ext cx="5088264" cy="242230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20F4E233-1049-E9D6-C3EC-710499C57103}"/>
              </a:ext>
            </a:extLst>
          </p:cNvPr>
          <p:cNvSpPr txBox="1"/>
          <p:nvPr/>
        </p:nvSpPr>
        <p:spPr>
          <a:xfrm>
            <a:off x="6857296" y="5855311"/>
            <a:ext cx="3704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t-SNE</a:t>
            </a:r>
            <a:r>
              <a:rPr lang="zh-CN" altLang="en-US" sz="1400" dirty="0"/>
              <a:t> </a:t>
            </a:r>
            <a:r>
              <a:rPr lang="en-US" altLang="zh-CN" sz="1400" dirty="0"/>
              <a:t>visualization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input</a:t>
            </a:r>
            <a:r>
              <a:rPr lang="zh-CN" altLang="en-US" sz="1400" dirty="0"/>
              <a:t> </a:t>
            </a:r>
            <a:r>
              <a:rPr lang="en-US" altLang="zh-CN" sz="1400" dirty="0"/>
              <a:t>space</a:t>
            </a:r>
            <a:endParaRPr lang="en-CN" sz="1400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AC47CF9-BD08-54F5-D2B1-F1582045625C}"/>
              </a:ext>
            </a:extLst>
          </p:cNvPr>
          <p:cNvSpPr txBox="1"/>
          <p:nvPr/>
        </p:nvSpPr>
        <p:spPr>
          <a:xfrm>
            <a:off x="1655709" y="5584392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3)</a:t>
            </a:r>
            <a:r>
              <a:rPr lang="zh-CN" altLang="en-US" dirty="0"/>
              <a:t> </a:t>
            </a:r>
            <a:r>
              <a:rPr lang="en-US" altLang="zh-CN" dirty="0"/>
              <a:t>dim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3072</a:t>
            </a:r>
            <a:r>
              <a:rPr lang="zh-CN" altLang="en-US" dirty="0"/>
              <a:t> </a:t>
            </a:r>
            <a:r>
              <a:rPr lang="en-US" altLang="zh-CN" dirty="0"/>
              <a:t>dim</a:t>
            </a:r>
            <a:endParaRPr lang="en-CN" dirty="0"/>
          </a:p>
        </p:txBody>
      </p:sp>
      <p:pic>
        <p:nvPicPr>
          <p:cNvPr id="14" name="Picture 14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9B3B5774-98AE-24FC-B24B-4FBE24914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73" t="50198"/>
          <a:stretch/>
        </p:blipFill>
        <p:spPr>
          <a:xfrm>
            <a:off x="2028620" y="4399664"/>
            <a:ext cx="730469" cy="722556"/>
          </a:xfrm>
          <a:prstGeom prst="rect">
            <a:avLst/>
          </a:prstGeom>
        </p:spPr>
      </p:pic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4D6CD405-D0FC-65E9-3DC8-AA238B830AF2}"/>
              </a:ext>
            </a:extLst>
          </p:cNvPr>
          <p:cNvCxnSpPr/>
          <p:nvPr/>
        </p:nvCxnSpPr>
        <p:spPr>
          <a:xfrm>
            <a:off x="3015062" y="4752888"/>
            <a:ext cx="632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>
            <a:extLst>
              <a:ext uri="{FF2B5EF4-FFF2-40B4-BE49-F238E27FC236}">
                <a16:creationId xmlns:a16="http://schemas.microsoft.com/office/drawing/2014/main" id="{D0BBEA8D-CAA3-08AD-FAC4-098B0FAC1C59}"/>
              </a:ext>
            </a:extLst>
          </p:cNvPr>
          <p:cNvSpPr txBox="1"/>
          <p:nvPr/>
        </p:nvSpPr>
        <p:spPr>
          <a:xfrm>
            <a:off x="2895723" y="446377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reshape</a:t>
            </a:r>
            <a:endParaRPr lang="en-CN" sz="1400" dirty="0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A601F859-CF43-880C-8E0B-F0C603DD7404}"/>
              </a:ext>
            </a:extLst>
          </p:cNvPr>
          <p:cNvSpPr/>
          <p:nvPr/>
        </p:nvSpPr>
        <p:spPr>
          <a:xfrm>
            <a:off x="4051423" y="4054913"/>
            <a:ext cx="45719" cy="1293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B3210-6193-49A5-AABF-6415793894BA}"/>
              </a:ext>
            </a:extLst>
          </p:cNvPr>
          <p:cNvSpPr txBox="1">
            <a:spLocks/>
          </p:cNvSpPr>
          <p:nvPr/>
        </p:nvSpPr>
        <p:spPr>
          <a:xfrm>
            <a:off x="729362" y="3284984"/>
            <a:ext cx="7886700" cy="2204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Separability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14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C34F4-906A-8588-B647-93684829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Quantifying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Separability</a:t>
            </a:r>
            <a:endParaRPr kumimoji="1" lang="zh-CN" altLang="en-US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7758EC9-2312-A382-3730-B86226AAD147}"/>
              </a:ext>
            </a:extLst>
          </p:cNvPr>
          <p:cNvSpPr txBox="1"/>
          <p:nvPr/>
        </p:nvSpPr>
        <p:spPr>
          <a:xfrm>
            <a:off x="394741" y="6309320"/>
            <a:ext cx="8735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</a:rPr>
              <a:t>Availability Attacks Create Shortcuts.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Yu, Da et al. 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KDD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2022.</a:t>
            </a:r>
            <a:endParaRPr lang="en-US" sz="1400" i="1" dirty="0">
              <a:latin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2A8EFCD-0B1E-70AF-0204-ACCFA7AA225E}"/>
              </a:ext>
            </a:extLst>
          </p:cNvPr>
          <p:cNvSpPr txBox="1"/>
          <p:nvPr/>
        </p:nvSpPr>
        <p:spPr>
          <a:xfrm>
            <a:off x="1580285" y="2033215"/>
            <a:ext cx="5202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Input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x:</a:t>
            </a:r>
            <a:r>
              <a:rPr lang="zh-CN" altLang="en-US" sz="2000" b="1" dirty="0"/>
              <a:t> </a:t>
            </a:r>
            <a:r>
              <a:rPr lang="en-US" altLang="zh-CN" sz="2000" dirty="0"/>
              <a:t>perturbation</a:t>
            </a:r>
          </a:p>
          <a:p>
            <a:r>
              <a:rPr lang="en-US" altLang="zh-CN" sz="2000" b="1" dirty="0"/>
              <a:t>Label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y:</a:t>
            </a:r>
            <a:r>
              <a:rPr lang="zh-CN" altLang="en-US" sz="2000" b="1" dirty="0"/>
              <a:t> </a:t>
            </a:r>
            <a:r>
              <a:rPr lang="en-US" altLang="zh-CN" sz="2000" dirty="0"/>
              <a:t>corresponding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perturbed</a:t>
            </a:r>
            <a:r>
              <a:rPr lang="zh-CN" altLang="en-US" sz="2000" dirty="0"/>
              <a:t> </a:t>
            </a:r>
            <a:r>
              <a:rPr lang="en-US" altLang="zh-CN" sz="2000" dirty="0"/>
              <a:t>image</a:t>
            </a:r>
            <a:endParaRPr lang="en-CN" sz="2000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CFC3C85-3BFF-9C32-C699-7DFCC6D07D47}"/>
              </a:ext>
            </a:extLst>
          </p:cNvPr>
          <p:cNvSpPr txBox="1"/>
          <p:nvPr/>
        </p:nvSpPr>
        <p:spPr>
          <a:xfrm>
            <a:off x="1580285" y="1535959"/>
            <a:ext cx="560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Model:</a:t>
            </a:r>
            <a:r>
              <a:rPr lang="zh-CN" altLang="en-US" sz="2000" b="1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Two-layer</a:t>
            </a:r>
            <a:r>
              <a:rPr lang="zh-CN" altLang="en-US" sz="2000" dirty="0"/>
              <a:t> </a:t>
            </a: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endParaRPr lang="en-CN" sz="2000" dirty="0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261ABC7C-32C6-C752-A681-07ED91EB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84" y="3429000"/>
            <a:ext cx="6790727" cy="19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14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C34F4-906A-8588-B647-93684829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Linearly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Separable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Perturbations</a:t>
            </a:r>
            <a:endParaRPr kumimoji="1" lang="zh-CN" altLang="en-US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7758EC9-2312-A382-3730-B86226AAD147}"/>
              </a:ext>
            </a:extLst>
          </p:cNvPr>
          <p:cNvSpPr txBox="1"/>
          <p:nvPr/>
        </p:nvSpPr>
        <p:spPr>
          <a:xfrm>
            <a:off x="388589" y="6309320"/>
            <a:ext cx="8735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</a:rPr>
              <a:t>Availability Attacks Create Shortcuts.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Yu, Da et al. 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KDD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2022.</a:t>
            </a:r>
            <a:endParaRPr lang="en-US" sz="1400" i="1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871F4-409E-4A69-0B51-E8A90A4A86A3}"/>
              </a:ext>
            </a:extLst>
          </p:cNvPr>
          <p:cNvSpPr txBox="1"/>
          <p:nvPr/>
        </p:nvSpPr>
        <p:spPr>
          <a:xfrm>
            <a:off x="546538" y="998631"/>
            <a:ext cx="7125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separability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enough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poisoning.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</a:t>
            </a:r>
            <a:r>
              <a:rPr lang="en-US" sz="2000" dirty="0"/>
              <a:t>ynthetic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(SN):</a:t>
            </a:r>
            <a:endParaRPr lang="en-CN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B58B5B-3DE6-44B9-4E4F-EF0688A2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49" y="1907894"/>
            <a:ext cx="3635447" cy="339627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E7DE5F4-09C8-5F42-E73C-0857D2577F7F}"/>
              </a:ext>
            </a:extLst>
          </p:cNvPr>
          <p:cNvSpPr txBox="1"/>
          <p:nvPr/>
        </p:nvSpPr>
        <p:spPr>
          <a:xfrm>
            <a:off x="4830198" y="5426248"/>
            <a:ext cx="884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horse</a:t>
            </a:r>
            <a:endParaRPr lang="en-CN" sz="2400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6EA8340-BB60-26F6-3C9E-C9E36D27BD4A}"/>
              </a:ext>
            </a:extLst>
          </p:cNvPr>
          <p:cNvGrpSpPr/>
          <p:nvPr/>
        </p:nvGrpSpPr>
        <p:grpSpPr>
          <a:xfrm>
            <a:off x="8581444" y="3711996"/>
            <a:ext cx="2094237" cy="1986773"/>
            <a:chOff x="5227143" y="2253391"/>
            <a:chExt cx="2799255" cy="2655613"/>
          </a:xfrm>
        </p:grpSpPr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A7309DDC-69AB-91BA-D40A-50116EA52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71"/>
            <a:stretch/>
          </p:blipFill>
          <p:spPr>
            <a:xfrm>
              <a:off x="5227143" y="2253391"/>
              <a:ext cx="2799255" cy="2655613"/>
            </a:xfrm>
            <a:prstGeom prst="rect">
              <a:avLst/>
            </a:prstGeom>
          </p:spPr>
        </p:pic>
        <p:sp>
          <p:nvSpPr>
            <p:cNvPr id="10" name="Cross 24">
              <a:extLst>
                <a:ext uri="{FF2B5EF4-FFF2-40B4-BE49-F238E27FC236}">
                  <a16:creationId xmlns:a16="http://schemas.microsoft.com/office/drawing/2014/main" id="{05BD8700-DEE8-EAAD-6DC2-704827A145BB}"/>
                </a:ext>
              </a:extLst>
            </p:cNvPr>
            <p:cNvSpPr/>
            <p:nvPr/>
          </p:nvSpPr>
          <p:spPr>
            <a:xfrm>
              <a:off x="6701019" y="2728997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Cross 25">
              <a:extLst>
                <a:ext uri="{FF2B5EF4-FFF2-40B4-BE49-F238E27FC236}">
                  <a16:creationId xmlns:a16="http://schemas.microsoft.com/office/drawing/2014/main" id="{3CAF1324-E73E-491C-1DB3-599F5BCECBFF}"/>
                </a:ext>
              </a:extLst>
            </p:cNvPr>
            <p:cNvSpPr/>
            <p:nvPr/>
          </p:nvSpPr>
          <p:spPr>
            <a:xfrm>
              <a:off x="6012593" y="3325458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Cross 26">
              <a:extLst>
                <a:ext uri="{FF2B5EF4-FFF2-40B4-BE49-F238E27FC236}">
                  <a16:creationId xmlns:a16="http://schemas.microsoft.com/office/drawing/2014/main" id="{4130AF0F-0916-DE30-3C46-3DAC3AD4DE6F}"/>
                </a:ext>
              </a:extLst>
            </p:cNvPr>
            <p:cNvSpPr/>
            <p:nvPr/>
          </p:nvSpPr>
          <p:spPr>
            <a:xfrm>
              <a:off x="5369913" y="3341225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Cross 27">
              <a:extLst>
                <a:ext uri="{FF2B5EF4-FFF2-40B4-BE49-F238E27FC236}">
                  <a16:creationId xmlns:a16="http://schemas.microsoft.com/office/drawing/2014/main" id="{765F6B23-6FD6-15B5-9B9C-B0976FC1DB5E}"/>
                </a:ext>
              </a:extLst>
            </p:cNvPr>
            <p:cNvSpPr/>
            <p:nvPr/>
          </p:nvSpPr>
          <p:spPr>
            <a:xfrm>
              <a:off x="6004914" y="2728996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Cross 28">
              <a:extLst>
                <a:ext uri="{FF2B5EF4-FFF2-40B4-BE49-F238E27FC236}">
                  <a16:creationId xmlns:a16="http://schemas.microsoft.com/office/drawing/2014/main" id="{238C5F94-9B79-92BD-EDCC-6A8D5A63C41F}"/>
                </a:ext>
              </a:extLst>
            </p:cNvPr>
            <p:cNvSpPr/>
            <p:nvPr/>
          </p:nvSpPr>
          <p:spPr>
            <a:xfrm>
              <a:off x="5369039" y="4250370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Cross 29">
              <a:extLst>
                <a:ext uri="{FF2B5EF4-FFF2-40B4-BE49-F238E27FC236}">
                  <a16:creationId xmlns:a16="http://schemas.microsoft.com/office/drawing/2014/main" id="{C3B9F8B3-561D-2033-1A69-8CDE204829BB}"/>
                </a:ext>
              </a:extLst>
            </p:cNvPr>
            <p:cNvSpPr/>
            <p:nvPr/>
          </p:nvSpPr>
          <p:spPr>
            <a:xfrm>
              <a:off x="6012591" y="4250370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Cross 30">
              <a:extLst>
                <a:ext uri="{FF2B5EF4-FFF2-40B4-BE49-F238E27FC236}">
                  <a16:creationId xmlns:a16="http://schemas.microsoft.com/office/drawing/2014/main" id="{C92DC0AA-B99E-50FB-9C3A-B176B3CFEFE7}"/>
                </a:ext>
              </a:extLst>
            </p:cNvPr>
            <p:cNvSpPr/>
            <p:nvPr/>
          </p:nvSpPr>
          <p:spPr>
            <a:xfrm>
              <a:off x="7038184" y="3500389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99038E8D-B5EA-FE61-19C0-91DFB8C45669}"/>
              </a:ext>
            </a:extLst>
          </p:cNvPr>
          <p:cNvGrpSpPr/>
          <p:nvPr/>
        </p:nvGrpSpPr>
        <p:grpSpPr>
          <a:xfrm>
            <a:off x="8581444" y="1275640"/>
            <a:ext cx="2094237" cy="1986773"/>
            <a:chOff x="5227143" y="2280427"/>
            <a:chExt cx="2799255" cy="2655613"/>
          </a:xfrm>
        </p:grpSpPr>
        <p:pic>
          <p:nvPicPr>
            <p:cNvPr id="20" name="Picture 37">
              <a:extLst>
                <a:ext uri="{FF2B5EF4-FFF2-40B4-BE49-F238E27FC236}">
                  <a16:creationId xmlns:a16="http://schemas.microsoft.com/office/drawing/2014/main" id="{BCAE280E-758D-94D4-6D27-FB51F348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71"/>
            <a:stretch/>
          </p:blipFill>
          <p:spPr>
            <a:xfrm>
              <a:off x="5227143" y="2280427"/>
              <a:ext cx="2799255" cy="2655613"/>
            </a:xfrm>
            <a:prstGeom prst="rect">
              <a:avLst/>
            </a:prstGeom>
          </p:spPr>
        </p:pic>
        <p:sp>
          <p:nvSpPr>
            <p:cNvPr id="21" name="Cross 38">
              <a:extLst>
                <a:ext uri="{FF2B5EF4-FFF2-40B4-BE49-F238E27FC236}">
                  <a16:creationId xmlns:a16="http://schemas.microsoft.com/office/drawing/2014/main" id="{C77F4CCB-A4AE-08A7-C840-CD4F8111AF7F}"/>
                </a:ext>
              </a:extLst>
            </p:cNvPr>
            <p:cNvSpPr/>
            <p:nvPr/>
          </p:nvSpPr>
          <p:spPr>
            <a:xfrm>
              <a:off x="7136524" y="2728997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ross 39">
              <a:extLst>
                <a:ext uri="{FF2B5EF4-FFF2-40B4-BE49-F238E27FC236}">
                  <a16:creationId xmlns:a16="http://schemas.microsoft.com/office/drawing/2014/main" id="{AF177F27-1728-DC56-0C7F-5ED31339BE32}"/>
                </a:ext>
              </a:extLst>
            </p:cNvPr>
            <p:cNvSpPr/>
            <p:nvPr/>
          </p:nvSpPr>
          <p:spPr>
            <a:xfrm>
              <a:off x="6448097" y="3325458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Cross 40">
              <a:extLst>
                <a:ext uri="{FF2B5EF4-FFF2-40B4-BE49-F238E27FC236}">
                  <a16:creationId xmlns:a16="http://schemas.microsoft.com/office/drawing/2014/main" id="{A4A6F517-8DDE-1510-F0DF-34D937A88736}"/>
                </a:ext>
              </a:extLst>
            </p:cNvPr>
            <p:cNvSpPr/>
            <p:nvPr/>
          </p:nvSpPr>
          <p:spPr>
            <a:xfrm>
              <a:off x="5369913" y="3341225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ross 41">
              <a:extLst>
                <a:ext uri="{FF2B5EF4-FFF2-40B4-BE49-F238E27FC236}">
                  <a16:creationId xmlns:a16="http://schemas.microsoft.com/office/drawing/2014/main" id="{B2AE715F-4743-471A-43ED-D90E61ABB0DF}"/>
                </a:ext>
              </a:extLst>
            </p:cNvPr>
            <p:cNvSpPr/>
            <p:nvPr/>
          </p:nvSpPr>
          <p:spPr>
            <a:xfrm>
              <a:off x="6004914" y="2728996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Cross 42">
              <a:extLst>
                <a:ext uri="{FF2B5EF4-FFF2-40B4-BE49-F238E27FC236}">
                  <a16:creationId xmlns:a16="http://schemas.microsoft.com/office/drawing/2014/main" id="{112005B0-EE05-1F0C-E6DB-3B384405A2D1}"/>
                </a:ext>
              </a:extLst>
            </p:cNvPr>
            <p:cNvSpPr/>
            <p:nvPr/>
          </p:nvSpPr>
          <p:spPr>
            <a:xfrm>
              <a:off x="5369039" y="4250370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Cross 43">
              <a:extLst>
                <a:ext uri="{FF2B5EF4-FFF2-40B4-BE49-F238E27FC236}">
                  <a16:creationId xmlns:a16="http://schemas.microsoft.com/office/drawing/2014/main" id="{E00CDF71-9971-6A92-6E1A-852D91598A1A}"/>
                </a:ext>
              </a:extLst>
            </p:cNvPr>
            <p:cNvSpPr/>
            <p:nvPr/>
          </p:nvSpPr>
          <p:spPr>
            <a:xfrm>
              <a:off x="6448096" y="4250370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Cross 44">
              <a:extLst>
                <a:ext uri="{FF2B5EF4-FFF2-40B4-BE49-F238E27FC236}">
                  <a16:creationId xmlns:a16="http://schemas.microsoft.com/office/drawing/2014/main" id="{CC7638A8-7DAF-0E6E-B5CF-317C4DF93C1C}"/>
                </a:ext>
              </a:extLst>
            </p:cNvPr>
            <p:cNvSpPr/>
            <p:nvPr/>
          </p:nvSpPr>
          <p:spPr>
            <a:xfrm>
              <a:off x="7136523" y="3823505"/>
              <a:ext cx="178675" cy="178675"/>
            </a:xfrm>
            <a:prstGeom prst="plus">
              <a:avLst>
                <a:gd name="adj" fmla="val 478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18001B2A-33A6-4DAF-5E9E-3EA2D3D5700E}"/>
              </a:ext>
            </a:extLst>
          </p:cNvPr>
          <p:cNvSpPr txBox="1"/>
          <p:nvPr/>
        </p:nvSpPr>
        <p:spPr>
          <a:xfrm>
            <a:off x="11072846" y="204774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horse</a:t>
            </a:r>
            <a:endParaRPr lang="en-CN" dirty="0"/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8B5278AE-2CC5-78CD-C116-73A667F6F858}"/>
              </a:ext>
            </a:extLst>
          </p:cNvPr>
          <p:cNvSpPr txBox="1"/>
          <p:nvPr/>
        </p:nvSpPr>
        <p:spPr>
          <a:xfrm>
            <a:off x="11155701" y="456795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1491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Brief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History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Poisoning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7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817972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C34F4-906A-8588-B647-93684829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Linearly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Separable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Perturbations</a:t>
            </a:r>
            <a:endParaRPr kumimoji="1" lang="zh-CN" altLang="en-US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7758EC9-2312-A382-3730-B86226AAD147}"/>
              </a:ext>
            </a:extLst>
          </p:cNvPr>
          <p:cNvSpPr txBox="1"/>
          <p:nvPr/>
        </p:nvSpPr>
        <p:spPr>
          <a:xfrm>
            <a:off x="388589" y="6309320"/>
            <a:ext cx="8735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</a:rPr>
              <a:t>Availability Attacks Create Shortcuts.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Yu, Da et al. 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KDD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</a:rPr>
              <a:t>2022.</a:t>
            </a:r>
            <a:endParaRPr lang="en-US" sz="1400" i="1" dirty="0">
              <a:latin typeface="Arial" panose="020B0604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86ABA4C-6FA0-3B0F-BBDC-1228B70A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589884"/>
            <a:ext cx="5778106" cy="28542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9EA0832-812A-E638-E446-4EC54083E17E}"/>
              </a:ext>
            </a:extLst>
          </p:cNvPr>
          <p:cNvSpPr txBox="1"/>
          <p:nvPr/>
        </p:nvSpPr>
        <p:spPr>
          <a:xfrm>
            <a:off x="3778763" y="5006506"/>
            <a:ext cx="4634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Synthetic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noise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work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same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6583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0E1EF-E5E9-9661-8E6E-82139A73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Transferability</a:t>
            </a:r>
            <a:endParaRPr kumimoji="1" lang="zh-CN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E004162-7328-45FC-69A4-32E064CBF89D}"/>
              </a:ext>
            </a:extLst>
          </p:cNvPr>
          <p:cNvSpPr txBox="1"/>
          <p:nvPr/>
        </p:nvSpPr>
        <p:spPr>
          <a:xfrm>
            <a:off x="865912" y="1171329"/>
            <a:ext cx="78254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Lack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transferability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Training-wise</a:t>
            </a:r>
            <a:r>
              <a:rPr lang="zh-CN" altLang="en-US" sz="2400" dirty="0"/>
              <a:t> </a:t>
            </a:r>
            <a:r>
              <a:rPr lang="en-US" altLang="zh-CN" sz="2400" dirty="0"/>
              <a:t>transferability:</a:t>
            </a:r>
            <a:r>
              <a:rPr lang="zh-CN" altLang="en-US" sz="2400" dirty="0"/>
              <a:t> </a:t>
            </a:r>
            <a:r>
              <a:rPr lang="en-US" altLang="zh-CN" sz="2400" dirty="0"/>
              <a:t>comprehensive</a:t>
            </a:r>
            <a:r>
              <a:rPr lang="zh-CN" altLang="en-US" sz="2400" dirty="0"/>
              <a:t> </a:t>
            </a:r>
            <a:r>
              <a:rPr lang="en-US" altLang="zh-CN" sz="2400" dirty="0"/>
              <a:t>protection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Supervised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Unsupervised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endParaRPr lang="en-CN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31CD76C-0083-163A-EBD7-F798B9AD3315}"/>
              </a:ext>
            </a:extLst>
          </p:cNvPr>
          <p:cNvSpPr/>
          <p:nvPr/>
        </p:nvSpPr>
        <p:spPr>
          <a:xfrm>
            <a:off x="2594091" y="3092350"/>
            <a:ext cx="1968136" cy="641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7" name="Trapezoid 4">
            <a:extLst>
              <a:ext uri="{FF2B5EF4-FFF2-40B4-BE49-F238E27FC236}">
                <a16:creationId xmlns:a16="http://schemas.microsoft.com/office/drawing/2014/main" id="{569F1C10-72C8-2DA2-34A5-83E06E204AB8}"/>
              </a:ext>
            </a:extLst>
          </p:cNvPr>
          <p:cNvSpPr/>
          <p:nvPr/>
        </p:nvSpPr>
        <p:spPr>
          <a:xfrm rot="16200000">
            <a:off x="4579323" y="3093555"/>
            <a:ext cx="1008994" cy="63872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F8E36F6-8FEE-66AB-460C-2169BE4C5252}"/>
              </a:ext>
            </a:extLst>
          </p:cNvPr>
          <p:cNvSpPr txBox="1"/>
          <p:nvPr/>
        </p:nvSpPr>
        <p:spPr>
          <a:xfrm>
            <a:off x="4709357" y="32038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</a:t>
            </a:r>
            <a:endParaRPr lang="en-CN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541959F-FAB8-AF63-BEEF-31EB75B8DA2F}"/>
              </a:ext>
            </a:extLst>
          </p:cNvPr>
          <p:cNvSpPr/>
          <p:nvPr/>
        </p:nvSpPr>
        <p:spPr>
          <a:xfrm>
            <a:off x="4562227" y="3203896"/>
            <a:ext cx="2022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2F7F7FBF-6AAD-16CE-C771-D1F3D7D6ACB4}"/>
              </a:ext>
            </a:extLst>
          </p:cNvPr>
          <p:cNvCxnSpPr/>
          <p:nvPr/>
        </p:nvCxnSpPr>
        <p:spPr>
          <a:xfrm>
            <a:off x="5458280" y="3429000"/>
            <a:ext cx="40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D7377CCF-B943-84FA-C8BE-AF595F2C145D}"/>
              </a:ext>
            </a:extLst>
          </p:cNvPr>
          <p:cNvSpPr txBox="1"/>
          <p:nvPr/>
        </p:nvSpPr>
        <p:spPr>
          <a:xfrm>
            <a:off x="5902880" y="32443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Cross-Entropy</a:t>
            </a:r>
            <a:endParaRPr lang="en-CN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3A80D4F-F785-4F05-A382-8A4D4049E0E5}"/>
              </a:ext>
            </a:extLst>
          </p:cNvPr>
          <p:cNvSpPr/>
          <p:nvPr/>
        </p:nvSpPr>
        <p:spPr>
          <a:xfrm>
            <a:off x="2594091" y="5125927"/>
            <a:ext cx="1968136" cy="641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13" name="Trapezoid 15">
            <a:extLst>
              <a:ext uri="{FF2B5EF4-FFF2-40B4-BE49-F238E27FC236}">
                <a16:creationId xmlns:a16="http://schemas.microsoft.com/office/drawing/2014/main" id="{4498C0D5-D6C8-DCEF-09A8-C8E81FB74010}"/>
              </a:ext>
            </a:extLst>
          </p:cNvPr>
          <p:cNvSpPr/>
          <p:nvPr/>
        </p:nvSpPr>
        <p:spPr>
          <a:xfrm rot="16200000">
            <a:off x="4579323" y="5127132"/>
            <a:ext cx="1008994" cy="63872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B427CEA2-E4BE-A779-03A3-17422D1E14EF}"/>
              </a:ext>
            </a:extLst>
          </p:cNvPr>
          <p:cNvSpPr txBox="1"/>
          <p:nvPr/>
        </p:nvSpPr>
        <p:spPr>
          <a:xfrm>
            <a:off x="4709357" y="523747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</a:t>
            </a:r>
            <a:endParaRPr lang="en-CN" dirty="0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1513E68F-0EC1-D8A6-03D8-C584A8B4DF69}"/>
              </a:ext>
            </a:extLst>
          </p:cNvPr>
          <p:cNvSpPr/>
          <p:nvPr/>
        </p:nvSpPr>
        <p:spPr>
          <a:xfrm>
            <a:off x="4562227" y="5237473"/>
            <a:ext cx="2022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id="{52E3E269-1B1B-5762-CE39-743B2F71F46F}"/>
              </a:ext>
            </a:extLst>
          </p:cNvPr>
          <p:cNvCxnSpPr/>
          <p:nvPr/>
        </p:nvCxnSpPr>
        <p:spPr>
          <a:xfrm>
            <a:off x="5458280" y="5462577"/>
            <a:ext cx="40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9">
            <a:extLst>
              <a:ext uri="{FF2B5EF4-FFF2-40B4-BE49-F238E27FC236}">
                <a16:creationId xmlns:a16="http://schemas.microsoft.com/office/drawing/2014/main" id="{D3BD201C-0026-FCFF-0916-E10AB29C47CE}"/>
              </a:ext>
            </a:extLst>
          </p:cNvPr>
          <p:cNvSpPr txBox="1"/>
          <p:nvPr/>
        </p:nvSpPr>
        <p:spPr>
          <a:xfrm>
            <a:off x="5902880" y="527791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80795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0CBC-9929-2BE6-299F-3EF5FD2B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3BC5DD-BAEA-D42B-D6D8-4829C7CDDBAD}"/>
              </a:ext>
            </a:extLst>
          </p:cNvPr>
          <p:cNvSpPr txBox="1"/>
          <p:nvPr/>
        </p:nvSpPr>
        <p:spPr>
          <a:xfrm>
            <a:off x="418744" y="6289575"/>
            <a:ext cx="7477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Indiscriminate poisoning attacks on unsupervised contrastive learning. </a:t>
            </a:r>
            <a:r>
              <a:rPr lang="en-US" sz="1400" b="0" i="1" dirty="0">
                <a:effectLst/>
                <a:latin typeface="Arial" panose="020B0604020202020204" pitchFamily="34" charset="0"/>
              </a:rPr>
              <a:t>arXiv:2202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</a:t>
            </a:r>
            <a:endParaRPr lang="en-CN" sz="1400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5125040-CE27-28E8-2DBA-8E37EA29F327}"/>
              </a:ext>
            </a:extLst>
          </p:cNvPr>
          <p:cNvSpPr txBox="1"/>
          <p:nvPr/>
        </p:nvSpPr>
        <p:spPr>
          <a:xfrm>
            <a:off x="1274327" y="1244791"/>
            <a:ext cx="4973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Lack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Training-wise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transferability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3152B2D-5209-CCB5-9E51-12567FA8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203951"/>
            <a:ext cx="4637215" cy="36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7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0CBC-9929-2BE6-299F-3EF5FD2B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3BC5DD-BAEA-D42B-D6D8-4829C7CDDBAD}"/>
              </a:ext>
            </a:extLst>
          </p:cNvPr>
          <p:cNvSpPr txBox="1"/>
          <p:nvPr/>
        </p:nvSpPr>
        <p:spPr>
          <a:xfrm>
            <a:off x="418744" y="6309320"/>
            <a:ext cx="7477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Indiscriminate poisoning attacks on unsupervised contrastive learning. </a:t>
            </a:r>
            <a:r>
              <a:rPr lang="en-US" sz="1400" b="0" i="1" dirty="0">
                <a:effectLst/>
                <a:latin typeface="Arial" panose="020B0604020202020204" pitchFamily="34" charset="0"/>
              </a:rPr>
              <a:t>arXiv:2202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</a:t>
            </a:r>
            <a:endParaRPr lang="en-CN" sz="140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E0C57AF-F9E6-35C3-3E12-FF6C73057B69}"/>
              </a:ext>
            </a:extLst>
          </p:cNvPr>
          <p:cNvSpPr txBox="1"/>
          <p:nvPr/>
        </p:nvSpPr>
        <p:spPr>
          <a:xfrm>
            <a:off x="839416" y="1074883"/>
            <a:ext cx="457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Lack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of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Data-wise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transferability</a:t>
            </a:r>
          </a:p>
          <a:p>
            <a:pPr lvl="1"/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EFF1FEC0-FE3B-3E9F-A662-3E31C11C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95557"/>
            <a:ext cx="7772400" cy="2381515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B59D199-57D3-7D93-C881-2801A87D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4324082"/>
            <a:ext cx="4001346" cy="17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2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0CBC-9929-2BE6-299F-3EF5FD2B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441160" cy="57297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Class-wise Separability Discriminant (CSD) </a:t>
            </a:r>
            <a:endParaRPr kumimoji="1" lang="zh-CN" altLang="en-US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2076FFE-A5A0-45B5-CAD6-575C0482139D}"/>
              </a:ext>
            </a:extLst>
          </p:cNvPr>
          <p:cNvSpPr txBox="1"/>
          <p:nvPr/>
        </p:nvSpPr>
        <p:spPr>
          <a:xfrm>
            <a:off x="1114281" y="1409408"/>
            <a:ext cx="246093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Intra-class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Inter-class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</p:txBody>
      </p:sp>
      <p:pic>
        <p:nvPicPr>
          <p:cNvPr id="1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82DB359-DFE2-E67C-54E1-B9FC1C54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04" y="1297072"/>
            <a:ext cx="5088264" cy="2422301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2B1DEEB-68E6-C0D4-E553-3706D200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48" y="4379217"/>
            <a:ext cx="2854605" cy="617663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3C0452B-7236-40A7-2A71-90AF3202A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646" y="5151398"/>
            <a:ext cx="3859779" cy="6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0CBC-9929-2BE6-299F-3EF5FD2B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441160" cy="57297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Class-wise Separability Discriminant (CSD) </a:t>
            </a:r>
            <a:endParaRPr kumimoji="1" lang="zh-CN" altLang="en-US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9BA6948-03D9-8B3C-CA54-6C5B07D49726}"/>
              </a:ext>
            </a:extLst>
          </p:cNvPr>
          <p:cNvSpPr txBox="1"/>
          <p:nvPr/>
        </p:nvSpPr>
        <p:spPr>
          <a:xfrm>
            <a:off x="1124591" y="1218554"/>
            <a:ext cx="24609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Inter-class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CSD</a:t>
            </a:r>
          </a:p>
        </p:txBody>
      </p:sp>
      <p:pic>
        <p:nvPicPr>
          <p:cNvPr id="4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B554BFA-B18D-6A5F-2186-8F99BAA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14" y="1106218"/>
            <a:ext cx="5088264" cy="242230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1EAC02C-8B6C-5479-2FB2-3A5E9D65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88" y="4152795"/>
            <a:ext cx="1877315" cy="370828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217580E3-D60C-8378-EEE3-6C125655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5301208"/>
            <a:ext cx="4727794" cy="6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0CBC-9929-2BE6-299F-3EF5FD2B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441160" cy="57297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Transferable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Unlearnable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Examples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(TUEs)</a:t>
            </a:r>
            <a:endParaRPr kumimoji="1" lang="zh-CN" alt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500B80F-10C5-084B-28FE-170435051AD1}"/>
              </a:ext>
            </a:extLst>
          </p:cNvPr>
          <p:cNvSpPr txBox="1"/>
          <p:nvPr/>
        </p:nvSpPr>
        <p:spPr>
          <a:xfrm>
            <a:off x="1197133" y="1206892"/>
            <a:ext cx="29325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Alternative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20D385-A908-2964-F6A9-DC5A8D19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864008"/>
            <a:ext cx="8252303" cy="681712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1D275E0-9FC6-E27E-BD60-BA962581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085122"/>
            <a:ext cx="8361038" cy="10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7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AE511-E5B4-DB4C-B120-8137C37E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Interpolation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data-wise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transferability</a:t>
            </a:r>
            <a:endParaRPr kumimoji="1" lang="zh-CN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7C38025-F7D6-A8E6-76C5-4663F81F66D3}"/>
              </a:ext>
            </a:extLst>
          </p:cNvPr>
          <p:cNvSpPr txBox="1"/>
          <p:nvPr/>
        </p:nvSpPr>
        <p:spPr>
          <a:xfrm>
            <a:off x="1292509" y="1053933"/>
            <a:ext cx="669907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Difference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 </a:t>
            </a:r>
            <a:r>
              <a:rPr lang="en-US" altLang="zh-CN" sz="2000" dirty="0"/>
              <a:t>datasets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non-target</a:t>
            </a:r>
            <a:r>
              <a:rPr lang="zh-CN" altLang="en-US" sz="2000" dirty="0"/>
              <a:t> </a:t>
            </a:r>
            <a:r>
              <a:rPr lang="en-US" altLang="zh-CN" sz="2000" dirty="0"/>
              <a:t>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samples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lvl="1"/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More samples in one class:</a:t>
            </a:r>
          </a:p>
          <a:p>
            <a:pPr lvl="1"/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More classes: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A27A8B-326E-3122-5AF7-8706521C902A}"/>
              </a:ext>
            </a:extLst>
          </p:cNvPr>
          <p:cNvGraphicFramePr>
            <a:graphicFrameLocks noGrp="1"/>
          </p:cNvGraphicFramePr>
          <p:nvPr/>
        </p:nvGraphicFramePr>
        <p:xfrm>
          <a:off x="2135560" y="2492896"/>
          <a:ext cx="5183526" cy="11353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7842">
                  <a:extLst>
                    <a:ext uri="{9D8B030D-6E8A-4147-A177-3AD203B41FA5}">
                      <a16:colId xmlns:a16="http://schemas.microsoft.com/office/drawing/2014/main" val="100612765"/>
                    </a:ext>
                  </a:extLst>
                </a:gridCol>
                <a:gridCol w="1339208">
                  <a:extLst>
                    <a:ext uri="{9D8B030D-6E8A-4147-A177-3AD203B41FA5}">
                      <a16:colId xmlns:a16="http://schemas.microsoft.com/office/drawing/2014/main" val="3718332762"/>
                    </a:ext>
                  </a:extLst>
                </a:gridCol>
                <a:gridCol w="2116476">
                  <a:extLst>
                    <a:ext uri="{9D8B030D-6E8A-4147-A177-3AD203B41FA5}">
                      <a16:colId xmlns:a16="http://schemas.microsoft.com/office/drawing/2014/main" val="32967253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 of Class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in each class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68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CIFAR10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>
                          <a:effectLst/>
                        </a:rPr>
                        <a:t>10</a:t>
                      </a:r>
                      <a:endParaRPr lang="en-C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>
                          <a:effectLst/>
                        </a:rPr>
                        <a:t>5000</a:t>
                      </a:r>
                      <a:endParaRPr lang="en-C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025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CIFAR100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>
                          <a:effectLst/>
                        </a:rPr>
                        <a:t>100</a:t>
                      </a:r>
                      <a:endParaRPr lang="en-C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>
                          <a:effectLst/>
                        </a:rPr>
                        <a:t>500</a:t>
                      </a:r>
                      <a:endParaRPr lang="en-C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1295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SVHN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>
                          <a:effectLst/>
                        </a:rPr>
                        <a:t>10</a:t>
                      </a:r>
                      <a:endParaRPr lang="en-C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4000~7000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9431695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C755993F-C1C1-2441-8242-F71E6CD5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34" y="5702349"/>
            <a:ext cx="4006952" cy="3112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D4EE93-EE43-FBC5-192C-D41BFF28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45" y="4591756"/>
            <a:ext cx="4006941" cy="3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E7AD3-AB7B-F639-1056-95CD3D6B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Interpolation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data-wise</a:t>
            </a:r>
            <a:r>
              <a: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transferability</a:t>
            </a:r>
            <a:endParaRPr kumimoji="1" lang="zh-CN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FE25077-695F-77A6-445C-4326A6A23829}"/>
              </a:ext>
            </a:extLst>
          </p:cNvPr>
          <p:cNvSpPr txBox="1"/>
          <p:nvPr/>
        </p:nvSpPr>
        <p:spPr>
          <a:xfrm>
            <a:off x="405045" y="974902"/>
            <a:ext cx="240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Visualization: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A786D-A030-B5B2-59D7-AB007B40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03" y="1085341"/>
            <a:ext cx="6254393" cy="23613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B343CB6-3950-C324-29CF-E8696872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573016"/>
            <a:ext cx="5573327" cy="26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3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FB814-684B-D1D7-26A8-AEDB1435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4B21301-0275-430F-E36F-47C8C35EDECA}"/>
              </a:ext>
            </a:extLst>
          </p:cNvPr>
          <p:cNvSpPr txBox="1"/>
          <p:nvPr/>
        </p:nvSpPr>
        <p:spPr>
          <a:xfrm>
            <a:off x="1929045" y="1210389"/>
            <a:ext cx="449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Training-wise</a:t>
            </a:r>
            <a:r>
              <a:rPr lang="zh-CN" altLang="en-US" sz="2800" dirty="0"/>
              <a:t> </a:t>
            </a:r>
            <a:r>
              <a:rPr lang="en-US" altLang="zh-CN" sz="2800" dirty="0"/>
              <a:t>transferability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1716F-FE15-6D2F-6C00-75DAECA6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6" y="2060848"/>
            <a:ext cx="8015431" cy="37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Eearliest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4C7768-BC09-9E8A-608E-9BB6A4FEE5C4}"/>
              </a:ext>
            </a:extLst>
          </p:cNvPr>
          <p:cNvSpPr txBox="1"/>
          <p:nvPr/>
        </p:nvSpPr>
        <p:spPr>
          <a:xfrm>
            <a:off x="983432" y="6258798"/>
            <a:ext cx="7129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Kearns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“</a:t>
            </a:r>
            <a:r>
              <a:rPr kumimoji="1" lang="en-AU" altLang="zh-CN" sz="1400" dirty="0"/>
              <a:t>Learning in the presence of malicious errors</a:t>
            </a:r>
            <a:r>
              <a:rPr kumimoji="1" lang="en-US" altLang="zh-CN" sz="1400" dirty="0"/>
              <a:t>”,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SIAM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Journal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Computing,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1993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E04733-D14F-4A38-A8EA-E9F68581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65" y="1116839"/>
            <a:ext cx="7772400" cy="44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FB814-684B-D1D7-26A8-AEDB1435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4B21301-0275-430F-E36F-47C8C35EDECA}"/>
              </a:ext>
            </a:extLst>
          </p:cNvPr>
          <p:cNvSpPr txBox="1"/>
          <p:nvPr/>
        </p:nvSpPr>
        <p:spPr>
          <a:xfrm>
            <a:off x="1929045" y="1210389"/>
            <a:ext cx="4019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Data-wise</a:t>
            </a:r>
            <a:r>
              <a:rPr lang="zh-CN" altLang="en-US" sz="2800" dirty="0"/>
              <a:t> </a:t>
            </a:r>
            <a:r>
              <a:rPr lang="en-US" altLang="zh-CN" sz="2800" dirty="0"/>
              <a:t>transferability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DF2590-AFF6-D629-6DBF-65DEB285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48995"/>
            <a:ext cx="4874843" cy="208691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C29D1EF-2B40-810A-C43F-111AC3D6D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8"/>
          <a:stretch/>
        </p:blipFill>
        <p:spPr>
          <a:xfrm>
            <a:off x="789110" y="2520364"/>
            <a:ext cx="4874843" cy="31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13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Poisoning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Intrusion Detection System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4C7768-BC09-9E8A-608E-9BB6A4FEE5C4}"/>
              </a:ext>
            </a:extLst>
          </p:cNvPr>
          <p:cNvSpPr txBox="1"/>
          <p:nvPr/>
        </p:nvSpPr>
        <p:spPr>
          <a:xfrm>
            <a:off x="941040" y="6309320"/>
            <a:ext cx="617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Barreno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Marco, et al. “Can machine learning be secure?.” 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ASIACCS,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2006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1DFDD-8195-A928-2211-255BF59E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283"/>
            <a:ext cx="11738033" cy="32294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ED4AC1-57E5-0F0B-84B6-F34111B27A55}"/>
              </a:ext>
            </a:extLst>
          </p:cNvPr>
          <p:cNvSpPr txBox="1"/>
          <p:nvPr/>
        </p:nvSpPr>
        <p:spPr>
          <a:xfrm>
            <a:off x="4466941" y="1458251"/>
            <a:ext cx="2023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solidFill>
                  <a:srgbClr val="C00000"/>
                </a:solidFill>
              </a:rPr>
              <a:t>The attack model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641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36043</TotalTime>
  <Words>3134</Words>
  <Application>Microsoft Macintosh PowerPoint</Application>
  <PresentationFormat>宽屏</PresentationFormat>
  <Paragraphs>514</Paragraphs>
  <Slides>81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4" baseType="lpstr">
      <vt:lpstr>微软雅黑</vt:lpstr>
      <vt:lpstr>微软雅黑</vt:lpstr>
      <vt:lpstr>Microsoft YaHei UI</vt:lpstr>
      <vt:lpstr>Arial</vt:lpstr>
      <vt:lpstr>Bradley Hand</vt:lpstr>
      <vt:lpstr>Calibri</vt:lpstr>
      <vt:lpstr>Calibri Light</vt:lpstr>
      <vt:lpstr>Cambria Math</vt:lpstr>
      <vt:lpstr>Courier New</vt:lpstr>
      <vt:lpstr>Helvetica</vt:lpstr>
      <vt:lpstr>Times New Roman</vt:lpstr>
      <vt:lpstr>Wingdings</vt:lpstr>
      <vt:lpstr>Office 主题</vt:lpstr>
      <vt:lpstr>PowerPoint 演示文稿</vt:lpstr>
      <vt:lpstr>Recap: week 5</vt:lpstr>
      <vt:lpstr>Adversarial Attack Competition</vt:lpstr>
      <vt:lpstr>Data Poisoning: Attacks and Defenses</vt:lpstr>
      <vt:lpstr>A Recap of the Attack Taxonomy</vt:lpstr>
      <vt:lpstr>Data Poisoning is Training Time Attack</vt:lpstr>
      <vt:lpstr>Data Poisoning: Attacks and Defenses</vt:lpstr>
      <vt:lpstr>A Brief History: The Eearliest Work</vt:lpstr>
      <vt:lpstr>Poisoning Intrusion Detection System</vt:lpstr>
      <vt:lpstr>Poisoning Intrusion Detection System</vt:lpstr>
      <vt:lpstr>Subvert Your Spam Filter</vt:lpstr>
      <vt:lpstr>The Concept of Poisoning Attack</vt:lpstr>
      <vt:lpstr>Data Poisoning: Attacks and Defenses</vt:lpstr>
      <vt:lpstr>Attack Pipeline</vt:lpstr>
      <vt:lpstr>Attack Pipeline</vt:lpstr>
      <vt:lpstr>Attack Types</vt:lpstr>
      <vt:lpstr>Label Poisoning</vt:lpstr>
      <vt:lpstr>p-tampering attacks</vt:lpstr>
      <vt:lpstr>Feature Space Poisoning</vt:lpstr>
      <vt:lpstr>Convex Polytope Attack</vt:lpstr>
      <vt:lpstr>Convex Polytope Attack vs Feature Collision Attack</vt:lpstr>
      <vt:lpstr>Bi-level Optimization Attack</vt:lpstr>
      <vt:lpstr>MetaPoison</vt:lpstr>
      <vt:lpstr>MetaPoison</vt:lpstr>
      <vt:lpstr>MetaPoison</vt:lpstr>
      <vt:lpstr>MetaPoison</vt:lpstr>
      <vt:lpstr>Witches‘ Brew：思想</vt:lpstr>
      <vt:lpstr>Witches‘ Brew：实验结果</vt:lpstr>
      <vt:lpstr>Generative Attack （生成式攻击）</vt:lpstr>
      <vt:lpstr>Autoencoder-based Generative Attack</vt:lpstr>
      <vt:lpstr>pGAN</vt:lpstr>
      <vt:lpstr>pGAN</vt:lpstr>
      <vt:lpstr>差异化攻击：对哪些样本投毒更有效？</vt:lpstr>
      <vt:lpstr>Data Poisoning: Attacks and Defenses</vt:lpstr>
      <vt:lpstr>Data Poisoning Defense</vt:lpstr>
      <vt:lpstr>Data Poisoning Defense</vt:lpstr>
      <vt:lpstr>深度划分聚合（Deep Partition Aggregation，DPA）</vt:lpstr>
      <vt:lpstr>反后门学习（Anti-Backdoor Learning, ABL）</vt:lpstr>
      <vt:lpstr>反后门学习（Anti-Backdoor Learning, ABL）</vt:lpstr>
      <vt:lpstr>Data Poisoning: Attacks and Defenses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Unlearnable Clusters</vt:lpstr>
      <vt:lpstr>Protection Against Unknown Labelling</vt:lpstr>
      <vt:lpstr>Existing Approaches</vt:lpstr>
      <vt:lpstr>Universal Adversarial Perturbation (UAP)</vt:lpstr>
      <vt:lpstr>Unlearnable Clusters (UCs)</vt:lpstr>
      <vt:lpstr>K-means Initial</vt:lpstr>
      <vt:lpstr>Disrupting Discrepancy and Uniformity</vt:lpstr>
      <vt:lpstr>Methodology</vt:lpstr>
      <vt:lpstr>Experiments</vt:lpstr>
      <vt:lpstr>Experiments</vt:lpstr>
      <vt:lpstr>Experiments</vt:lpstr>
      <vt:lpstr>Transferable Unlearnable Examples</vt:lpstr>
      <vt:lpstr>Linear Separability</vt:lpstr>
      <vt:lpstr>Quantifying Linear Separability</vt:lpstr>
      <vt:lpstr>Linearly Separable Perturbations</vt:lpstr>
      <vt:lpstr>Linearly Separable Perturbations</vt:lpstr>
      <vt:lpstr>The Problem of Transferability</vt:lpstr>
      <vt:lpstr>Problems of Previous Method</vt:lpstr>
      <vt:lpstr>Problems of Previous Method</vt:lpstr>
      <vt:lpstr>Class-wise Separability Discriminant (CSD) </vt:lpstr>
      <vt:lpstr>Class-wise Separability Discriminant (CSD) </vt:lpstr>
      <vt:lpstr> Transferable Unlearnable Examples (TUEs)</vt:lpstr>
      <vt:lpstr>Interpolation for data-wise transferability</vt:lpstr>
      <vt:lpstr>Interpolation for data-wise transferability</vt:lpstr>
      <vt:lpstr>Experiments</vt:lpstr>
      <vt:lpstr>Experiments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5296</cp:revision>
  <dcterms:created xsi:type="dcterms:W3CDTF">2017-04-27T02:47:00Z</dcterms:created>
  <dcterms:modified xsi:type="dcterms:W3CDTF">2024-10-05T13:48:21Z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